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846" r:id="rId1"/>
  </p:sldMasterIdLst>
  <p:notesMasterIdLst>
    <p:notesMasterId r:id="rId22"/>
  </p:notesMasterIdLst>
  <p:handoutMasterIdLst>
    <p:handoutMasterId r:id="rId23"/>
  </p:handoutMasterIdLst>
  <p:sldIdLst>
    <p:sldId id="256" r:id="rId2"/>
    <p:sldId id="271" r:id="rId3"/>
    <p:sldId id="272" r:id="rId4"/>
    <p:sldId id="291" r:id="rId5"/>
    <p:sldId id="292" r:id="rId6"/>
    <p:sldId id="295" r:id="rId7"/>
    <p:sldId id="288" r:id="rId8"/>
    <p:sldId id="294" r:id="rId9"/>
    <p:sldId id="296" r:id="rId10"/>
    <p:sldId id="273" r:id="rId11"/>
    <p:sldId id="276" r:id="rId12"/>
    <p:sldId id="275" r:id="rId13"/>
    <p:sldId id="277" r:id="rId14"/>
    <p:sldId id="278" r:id="rId15"/>
    <p:sldId id="279" r:id="rId16"/>
    <p:sldId id="281" r:id="rId17"/>
    <p:sldId id="286" r:id="rId18"/>
    <p:sldId id="284" r:id="rId19"/>
    <p:sldId id="287" r:id="rId20"/>
    <p:sldId id="285" r:id="rId21"/>
  </p:sldIdLst>
  <p:sldSz cx="12192000" cy="6858000"/>
  <p:notesSz cx="6858000" cy="9945688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F0076"/>
    <a:srgbClr val="E0C791"/>
    <a:srgbClr val="61A3A5"/>
    <a:srgbClr val="315455"/>
    <a:srgbClr val="4A8182"/>
    <a:srgbClr val="098DCB"/>
    <a:srgbClr val="04A6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111"/>
    <p:restoredTop sz="94651"/>
  </p:normalViewPr>
  <p:slideViewPr>
    <p:cSldViewPr snapToGrid="0" snapToObjects="1">
      <p:cViewPr varScale="1">
        <p:scale>
          <a:sx n="106" d="100"/>
          <a:sy n="106" d="100"/>
        </p:scale>
        <p:origin x="130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965A78B8-1277-7046-B80A-DCF5C5B4B34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901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9E84FA2A-62F7-4147-9807-E08DB958CDC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9901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907C76-4C12-B64F-AF96-D3F38526BBD0}" type="datetimeFigureOut">
              <a:rPr lang="de-DE" smtClean="0"/>
              <a:pPr/>
              <a:t>16.07.2022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76F67E8F-4524-5249-A6CF-838D0C73CBA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46678"/>
            <a:ext cx="2971800" cy="4990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47769056-BEC8-8346-B220-3E41E13F3C8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9446678"/>
            <a:ext cx="2971800" cy="4990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81C0BD-050F-C942-BC2F-1C0575020452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7333881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901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901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EC066B-0B41-0640-BED1-CE649EFBB51B}" type="datetimeFigureOut">
              <a:rPr lang="de-DE" smtClean="0"/>
              <a:pPr/>
              <a:t>16.07.2022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44500" y="1243013"/>
            <a:ext cx="5969000" cy="33575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786362"/>
            <a:ext cx="5486400" cy="391611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de-DE"/>
              <a:t>Mastertextformat bearbeiten
Zweite Ebene
Dritte Ebene
Vierte Ebene
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46678"/>
            <a:ext cx="2971800" cy="4990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9446678"/>
            <a:ext cx="2971800" cy="4990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E21F416-B9B1-7649-83A8-03E9647641B5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605815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418207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777943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681464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696008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24468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227457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07638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4409744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161687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18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9038156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19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072011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359254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20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955717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92433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095222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991218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278833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7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992046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8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608980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21F416-B9B1-7649-83A8-03E9647641B5}" type="slidenum">
              <a:rPr lang="de-DE" smtClean="0"/>
              <a:pPr/>
              <a:t>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227071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DA4468F-CC12-B69B-B666-AC0B14E605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9CD59212-FDD4-660B-2244-D55A82AB1F7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9CA4084-398D-927B-6AA8-70C0E3527F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F24E37-9F6D-6547-AD0A-9C688F1E3AF8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16317670-29FD-6327-D0B4-0AEB964E96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2FDA8FF-C23A-5EAC-DCCA-8DBAFC8DF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500230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F4416F-9E37-DD3C-881B-B46DEB4AF7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493FC0E9-D2C1-3504-7CD1-91CB9B5A4C5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1F8238D-F64D-9A84-D3A8-FD0F514C70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C4D71-BDAC-DD46-9A0E-CF5BF79BFE1B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4772FAE-3BDF-B9A6-30A9-A417375D7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EE13450-5483-D33D-F325-50887FE684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399871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F0BC87B5-4F4C-81F2-621F-D97DA189F4F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C8182753-32E1-E069-D345-37439ACB50E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5EF1718-8DAB-D8C8-034B-552BF0DB65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0BFF54-3708-3E41-A483-1DA9A7884869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83E62AF3-D477-45E9-DFF1-B26D62CEAD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CA2A387-91B1-096A-D49A-2AD00CDB58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921844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F758DA5-909D-2809-CF51-AAB33BF45F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F494E89-6A19-F4C3-3BC9-3095A5A9A6D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F1F8FDCF-1889-2268-868E-AE911B4CBF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6A0F4-D746-7F41-B974-04A00EAB77E3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8873D759-197B-CFD9-0C5B-BFBE4119EB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65296F9-0CAF-FC30-FADF-C0A85244BA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696938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A4B5137-436C-ED31-70AA-2E66E8CE39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EE8E4111-5F47-CC15-DF1A-CD0A02835C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C0917ABB-7480-D850-D8E8-730B35FBDF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067756-76D8-5A45-9BCD-6CAED722136B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2821EBC-AAEE-13A9-F55B-65A9F97D30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61FAE94-90D9-7F50-BB22-FF795C14DF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93960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170E02-AD1F-2A41-0C7C-5A0F2BF139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1BF413E9-7C9F-86C4-6A19-678BC80D97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86858AD-516D-9179-D31E-04E14106174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CAA0AEE-20C9-347E-CD41-A863C258E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1B960E-9381-8D4B-BEFB-E709B9BB1752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313BA737-6026-1E13-4FA3-5C8C0783CF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B81856A-AE40-1886-B841-D03C195A6B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154858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A34C0B5-D480-DA2E-E7B3-F6CE9F8D6C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CB6EB37-D375-325E-D6C4-5EB71E7992D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A9740ED8-00A5-2E8F-C136-BD495379B4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01B83F96-3737-C056-204B-2D5ADB877C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A34F7473-359E-305B-301F-209457908F1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3AA6DE0A-D540-FA2B-7353-B8E988716F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96105-9D82-4442-99CE-BA3FBF18464D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6375516A-1EC1-A630-EC5F-2433292DE1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DF337F5A-4AB7-B130-16EF-DD576AD58C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946804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AD8073C-9688-967E-964A-F5B69FBB5E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0A63E72F-E5D3-041D-D05E-FD71642BEA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F8F24-8D39-584F-98CE-E7DF4A664594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BF6AC79-73C2-07A4-0EA2-D2D79EC826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1AF2246-8868-6FBA-95A5-01ECA17FD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441699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F32D8180-A38B-0D73-B0BB-0D271E26D9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339AE2-6239-8D43-ACE8-F9C03A31C2D5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E492CB6-636B-33EE-21CB-3E1BF8D104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AA289BC-7A57-9E2F-731F-C1BFC9225F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62986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064E48A-4100-37A9-A3C5-369BB7C65F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F18B14D-10F3-69E1-BBEE-DB92AB838E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83D21-C743-4006-CA93-641875B3DD6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B426FBC-D6C1-BBC6-F752-FE6931A430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2AF20F-E4EC-8649-937F-AEE1BF2BB817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32006B4-9A20-B87D-E462-C4E5100FC2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1DBFB00-01C3-643C-A7EA-BA0BE5ACAC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355122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3FA8798-FA06-FE07-41E0-FBDAAABCD4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E19E8FF4-D940-62A7-B5AD-F11628DC049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8F57DB0-D8F0-90E1-F6A3-E77435231B2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38A14E35-1B55-285F-5F64-96D32AF6EF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D1884-92B2-844B-B2FB-EA003833C9A6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617D9DA1-D399-0C18-BE33-3073EE9168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Folie 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A308FFC-875C-9B81-098D-B182DDFF6D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202376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EFA10984-F276-E171-AA09-4BA91D3A6C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C682B43A-CAD7-6737-7925-6CD4F4EF80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AF1DFB2-A68C-1FF2-C142-B3BBA6F26DC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4C11FD-C48B-B341-ACEA-48D11F1CC5FE}" type="datetime1">
              <a:rPr lang="de-DE" smtClean="0"/>
              <a:pPr/>
              <a:t>16.07.2022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1550BFDF-58ED-08D7-217E-D3784963AF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de-DE"/>
              <a:t>Folie 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438AED4-4431-08ED-B7D5-007F365745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444DA6-7E9B-9740-A55F-C29BBB3C297E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776154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7" r:id="rId1"/>
    <p:sldLayoutId id="2147483848" r:id="rId2"/>
    <p:sldLayoutId id="2147483849" r:id="rId3"/>
    <p:sldLayoutId id="2147483850" r:id="rId4"/>
    <p:sldLayoutId id="2147483851" r:id="rId5"/>
    <p:sldLayoutId id="2147483852" r:id="rId6"/>
    <p:sldLayoutId id="2147483853" r:id="rId7"/>
    <p:sldLayoutId id="2147483854" r:id="rId8"/>
    <p:sldLayoutId id="2147483855" r:id="rId9"/>
    <p:sldLayoutId id="2147483856" r:id="rId10"/>
    <p:sldLayoutId id="2147483857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dieschuette.de/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jpg"/><Relationship Id="rId4" Type="http://schemas.openxmlformats.org/officeDocument/2006/relationships/hyperlink" Target="mailto:kontakt@dieschuette.de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aktivbewusst.de/plastikmuell-statistiken-deutschland-weltweit/#t-1613719242076" TargetMode="External"/><Relationship Id="rId3" Type="http://schemas.openxmlformats.org/officeDocument/2006/relationships/hyperlink" Target="https://www.smarticular.net/" TargetMode="External"/><Relationship Id="rId7" Type="http://schemas.openxmlformats.org/officeDocument/2006/relationships/hyperlink" Target="https://wastelandrebel.de/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boell.de/de/plastikatlas" TargetMode="External"/><Relationship Id="rId11" Type="http://schemas.openxmlformats.org/officeDocument/2006/relationships/hyperlink" Target="https://www.ackerlei.de/" TargetMode="External"/><Relationship Id="rId5" Type="http://schemas.openxmlformats.org/officeDocument/2006/relationships/hyperlink" Target="https://www.plastikalternative.de/" TargetMode="External"/><Relationship Id="rId10" Type="http://schemas.openxmlformats.org/officeDocument/2006/relationships/hyperlink" Target="https://www.querbeet.de/" TargetMode="External"/><Relationship Id="rId4" Type="http://schemas.openxmlformats.org/officeDocument/2006/relationships/hyperlink" Target="https://utopia.de/" TargetMode="External"/><Relationship Id="rId9" Type="http://schemas.openxmlformats.org/officeDocument/2006/relationships/hyperlink" Target="https://www.diekooperative.de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0C7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640080" y="325369"/>
            <a:ext cx="4368602" cy="195684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vermeiden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im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Alltag</a:t>
            </a:r>
            <a:endParaRPr lang="en-US" sz="4600" b="1" dirty="0">
              <a:solidFill>
                <a:srgbClr val="315455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6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feld 6"/>
          <p:cNvSpPr txBox="1"/>
          <p:nvPr/>
        </p:nvSpPr>
        <p:spPr>
          <a:xfrm>
            <a:off x="397267" y="2910066"/>
            <a:ext cx="4608366" cy="371609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/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Christine Greve &amp; Nina Sünder 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endParaRPr lang="en-US" sz="2400" dirty="0">
              <a:solidFill>
                <a:srgbClr val="315455"/>
              </a:solidFill>
              <a:highlight>
                <a:srgbClr val="E0C791"/>
              </a:highlight>
            </a:endParaRP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Gründerinnen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von „Die Schütte“,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Oberursels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erstem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Unverpackt-Laden (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Eröffnung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im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Herbst 2022)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endParaRPr lang="en-US" sz="2400" dirty="0">
              <a:solidFill>
                <a:srgbClr val="315455"/>
              </a:solidFill>
              <a:highlight>
                <a:srgbClr val="E0C791"/>
              </a:highlight>
            </a:endParaRP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“Sei du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selbst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die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Veränderung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, die Du Dir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wünschst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für </a:t>
            </a:r>
            <a:r>
              <a:rPr lang="en-US" sz="2400" dirty="0" err="1">
                <a:solidFill>
                  <a:srgbClr val="315455"/>
                </a:solidFill>
                <a:highlight>
                  <a:srgbClr val="E0C791"/>
                </a:highlight>
              </a:rPr>
              <a:t>diese</a:t>
            </a:r>
            <a:r>
              <a:rPr lang="en-US" sz="2400" dirty="0">
                <a:solidFill>
                  <a:srgbClr val="315455"/>
                </a:solidFill>
                <a:highlight>
                  <a:srgbClr val="E0C791"/>
                </a:highlight>
              </a:rPr>
              <a:t> Welt.”</a:t>
            </a:r>
          </a:p>
          <a:p>
            <a:pPr marL="342900" indent="-342900" algn="r">
              <a:lnSpc>
                <a:spcPct val="90000"/>
              </a:lnSpc>
              <a:spcAft>
                <a:spcPts val="1200"/>
              </a:spcAft>
              <a:buFontTx/>
              <a:buChar char="-"/>
            </a:pPr>
            <a:r>
              <a:rPr lang="en-US" sz="2000" dirty="0">
                <a:solidFill>
                  <a:srgbClr val="315455"/>
                </a:solidFill>
                <a:highlight>
                  <a:srgbClr val="E0C791"/>
                </a:highlight>
              </a:rPr>
              <a:t>Mahatma </a:t>
            </a:r>
            <a:r>
              <a:rPr lang="en-US" sz="2000" dirty="0" err="1">
                <a:solidFill>
                  <a:srgbClr val="315455"/>
                </a:solidFill>
                <a:highlight>
                  <a:srgbClr val="E0C791"/>
                </a:highlight>
              </a:rPr>
              <a:t>Ghandi</a:t>
            </a:r>
            <a:endParaRPr lang="en-US" sz="2000" dirty="0">
              <a:solidFill>
                <a:srgbClr val="315455"/>
              </a:solidFill>
              <a:highlight>
                <a:srgbClr val="E0C791"/>
              </a:highlight>
            </a:endParaRPr>
          </a:p>
        </p:txBody>
      </p:sp>
      <p:pic>
        <p:nvPicPr>
          <p:cNvPr id="3" name="Grafik 2" descr="Ein Bild, das Haarteil, Spielzeug, Puppe, Rock enthält.&#10;&#10;Automatisch generierte Beschreibung">
            <a:extLst>
              <a:ext uri="{FF2B5EF4-FFF2-40B4-BE49-F238E27FC236}">
                <a16:creationId xmlns:a16="http://schemas.microsoft.com/office/drawing/2014/main" id="{E03F54FF-8FBF-DEC3-646E-D578BA38CFC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399" r="16648" b="-1"/>
          <a:stretch/>
        </p:blipFill>
        <p:spPr>
          <a:xfrm>
            <a:off x="5006395" y="0"/>
            <a:ext cx="718179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30732767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Was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kann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ich tun (1)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3666257" y="1027482"/>
            <a:ext cx="4450841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>
                <a:solidFill>
                  <a:srgbClr val="315455"/>
                </a:solidFill>
              </a:rPr>
              <a:t>Was </a:t>
            </a:r>
            <a:r>
              <a:rPr lang="en-US" sz="4400" b="1" dirty="0" err="1">
                <a:solidFill>
                  <a:srgbClr val="315455"/>
                </a:solidFill>
              </a:rPr>
              <a:t>kann</a:t>
            </a:r>
            <a:r>
              <a:rPr lang="en-US" sz="4400" b="1" dirty="0">
                <a:solidFill>
                  <a:srgbClr val="315455"/>
                </a:solidFill>
              </a:rPr>
              <a:t> ich tun?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2D3B561-A200-86B3-4317-500B7B429ED6}"/>
              </a:ext>
            </a:extLst>
          </p:cNvPr>
          <p:cNvSpPr txBox="1"/>
          <p:nvPr/>
        </p:nvSpPr>
        <p:spPr>
          <a:xfrm>
            <a:off x="3142289" y="5332502"/>
            <a:ext cx="5447923" cy="681149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228600" lvl="1">
              <a:spcAft>
                <a:spcPts val="600"/>
              </a:spcAft>
            </a:pPr>
            <a:r>
              <a:rPr lang="en-US" sz="4400" b="1" dirty="0">
                <a:solidFill>
                  <a:srgbClr val="CF0076"/>
                </a:solidFill>
                <a:sym typeface="Wingdings" panose="05000000000000000000" pitchFamily="2" charset="2"/>
              </a:rPr>
              <a:t> </a:t>
            </a:r>
            <a:r>
              <a:rPr lang="en-US" sz="44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Plastik</a:t>
            </a:r>
            <a:r>
              <a:rPr lang="en-US" sz="4400" b="1" dirty="0">
                <a:solidFill>
                  <a:srgbClr val="CF0076"/>
                </a:solidFill>
                <a:sym typeface="Wingdings" panose="05000000000000000000" pitchFamily="2" charset="2"/>
              </a:rPr>
              <a:t> </a:t>
            </a:r>
            <a:r>
              <a:rPr lang="en-US" sz="44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vermeiden</a:t>
            </a:r>
            <a:r>
              <a:rPr lang="en-US" sz="4400" b="1" dirty="0">
                <a:solidFill>
                  <a:srgbClr val="CF0076"/>
                </a:solidFill>
                <a:sym typeface="Wingdings" panose="05000000000000000000" pitchFamily="2" charset="2"/>
              </a:rPr>
              <a:t>!</a:t>
            </a:r>
            <a:endParaRPr lang="en-US" sz="4400" b="1" dirty="0">
              <a:solidFill>
                <a:srgbClr val="CF0076"/>
              </a:solidFill>
            </a:endParaRPr>
          </a:p>
        </p:txBody>
      </p:sp>
      <p:pic>
        <p:nvPicPr>
          <p:cNvPr id="3" name="Grafik 2" descr="Ein Bild, das Person, draußen enthält.&#10;&#10;Automatisch generierte Beschreibung">
            <a:extLst>
              <a:ext uri="{FF2B5EF4-FFF2-40B4-BE49-F238E27FC236}">
                <a16:creationId xmlns:a16="http://schemas.microsoft.com/office/drawing/2014/main" id="{DC6D4A2D-1C0D-EC51-F016-BF8BD5D3C0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44315" y="1805045"/>
            <a:ext cx="5294724" cy="3386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13996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1A3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640080" y="325369"/>
            <a:ext cx="4368602" cy="195684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60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Achtsam</a:t>
            </a:r>
            <a:r>
              <a:rPr lang="en-US" sz="60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60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konsumieren</a:t>
            </a:r>
            <a:endParaRPr lang="en-US" sz="6000" b="1" dirty="0">
              <a:solidFill>
                <a:srgbClr val="315455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6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feld 6"/>
          <p:cNvSpPr txBox="1"/>
          <p:nvPr/>
        </p:nvSpPr>
        <p:spPr>
          <a:xfrm>
            <a:off x="-235974" y="2637347"/>
            <a:ext cx="6946328" cy="405134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906780" indent="-4572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400" b="1" dirty="0">
                <a:solidFill>
                  <a:schemeClr val="bg1"/>
                </a:solidFill>
              </a:rPr>
              <a:t>vermeiden: </a:t>
            </a:r>
            <a:r>
              <a:rPr lang="de-DE" sz="2400" dirty="0">
                <a:solidFill>
                  <a:schemeClr val="bg1"/>
                </a:solidFill>
              </a:rPr>
              <a:t>öfter mal ‚nein‘ sagen („Werbung nein danke“, Werbegeschenke)</a:t>
            </a:r>
          </a:p>
          <a:p>
            <a:pPr marL="906780" indent="-4572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400" b="1" dirty="0">
                <a:solidFill>
                  <a:schemeClr val="bg1"/>
                </a:solidFill>
              </a:rPr>
              <a:t>reduzieren: </a:t>
            </a:r>
            <a:r>
              <a:rPr lang="de-DE" sz="2400" dirty="0">
                <a:solidFill>
                  <a:schemeClr val="bg1"/>
                </a:solidFill>
              </a:rPr>
              <a:t>nur die Dinge besitzen, die wir tatsächlich brauchen, öfter leihen oder tauschen; Verschwendung verhindern</a:t>
            </a:r>
          </a:p>
          <a:p>
            <a:pPr marL="906780" indent="-4572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400" b="1" dirty="0">
                <a:solidFill>
                  <a:schemeClr val="bg1"/>
                </a:solidFill>
              </a:rPr>
              <a:t>wiederverwenden: </a:t>
            </a:r>
            <a:r>
              <a:rPr lang="de-DE" sz="2400" dirty="0">
                <a:solidFill>
                  <a:schemeClr val="bg1"/>
                </a:solidFill>
              </a:rPr>
              <a:t>Mehrwegbecher, Trinkflasche, Brotdose, </a:t>
            </a:r>
            <a:r>
              <a:rPr lang="de-DE" sz="2400" dirty="0" err="1">
                <a:solidFill>
                  <a:schemeClr val="bg1"/>
                </a:solidFill>
              </a:rPr>
              <a:t>Obstnetz</a:t>
            </a:r>
            <a:endParaRPr lang="de-DE" sz="2400" dirty="0">
              <a:solidFill>
                <a:schemeClr val="bg1"/>
              </a:solidFill>
            </a:endParaRPr>
          </a:p>
          <a:p>
            <a:pPr marL="906780" indent="-4572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400" b="1" dirty="0">
                <a:solidFill>
                  <a:schemeClr val="bg1"/>
                </a:solidFill>
              </a:rPr>
              <a:t>recyceln: </a:t>
            </a:r>
            <a:r>
              <a:rPr lang="de-DE" sz="2400" dirty="0">
                <a:solidFill>
                  <a:schemeClr val="bg1"/>
                </a:solidFill>
              </a:rPr>
              <a:t>Kreislaufwirtschaft</a:t>
            </a:r>
          </a:p>
          <a:p>
            <a:pPr marL="906780" indent="-4572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400" b="1" dirty="0">
                <a:solidFill>
                  <a:schemeClr val="bg1"/>
                </a:solidFill>
              </a:rPr>
              <a:t>kompostieren</a:t>
            </a:r>
            <a:r>
              <a:rPr lang="de-DE" sz="2400" dirty="0">
                <a:solidFill>
                  <a:schemeClr val="bg1"/>
                </a:solidFill>
              </a:rPr>
              <a:t>: umweltfreundliche Materialien</a:t>
            </a:r>
          </a:p>
          <a:p>
            <a:pPr>
              <a:spcAft>
                <a:spcPts val="1200"/>
              </a:spcAft>
            </a:pPr>
            <a:endParaRPr lang="en-US" sz="1000" dirty="0">
              <a:solidFill>
                <a:srgbClr val="315455"/>
              </a:solidFill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E03F54FF-8FBF-DEC3-646E-D578BA38CF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/>
        </p:blipFill>
        <p:spPr>
          <a:xfrm>
            <a:off x="6710354" y="0"/>
            <a:ext cx="5806958" cy="685800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4552243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Was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kann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ich tun (3)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30527" y="796800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>
                <a:solidFill>
                  <a:srgbClr val="315455"/>
                </a:solidFill>
              </a:rPr>
              <a:t>Wo </a:t>
            </a:r>
            <a:r>
              <a:rPr lang="en-US" sz="4400" b="1" dirty="0" err="1">
                <a:solidFill>
                  <a:srgbClr val="315455"/>
                </a:solidFill>
              </a:rPr>
              <a:t>kaufe</a:t>
            </a:r>
            <a:r>
              <a:rPr lang="en-US" sz="4400" b="1" dirty="0">
                <a:solidFill>
                  <a:srgbClr val="315455"/>
                </a:solidFill>
              </a:rPr>
              <a:t> ich </a:t>
            </a:r>
            <a:r>
              <a:rPr lang="en-US" sz="4400" b="1" dirty="0" err="1">
                <a:solidFill>
                  <a:srgbClr val="315455"/>
                </a:solidFill>
              </a:rPr>
              <a:t>ein</a:t>
            </a:r>
            <a:r>
              <a:rPr lang="en-US" sz="4400" b="1" dirty="0">
                <a:solidFill>
                  <a:srgbClr val="315455"/>
                </a:solidFill>
              </a:rPr>
              <a:t>?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292263" y="1417232"/>
            <a:ext cx="9641629" cy="3685710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fontScale="77500" lnSpcReduction="20000"/>
          </a:bodyPr>
          <a:lstStyle/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auf dem Wochenmarkt</a:t>
            </a:r>
          </a:p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beim Hofladen / Bauern</a:t>
            </a:r>
          </a:p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Solidarische Landwirtschaft</a:t>
            </a:r>
          </a:p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im Unverpackt-Laden</a:t>
            </a:r>
          </a:p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Öko-Kiste</a:t>
            </a:r>
          </a:p>
          <a:p>
            <a:pPr marL="571500" lvl="0" indent="-57150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de-DE" sz="4000" b="1" dirty="0">
                <a:solidFill>
                  <a:schemeClr val="bg1"/>
                </a:solidFill>
              </a:rPr>
              <a:t>beim Einzelhändler meines Vertrauens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8873695C-74DE-5799-1488-2B8DCCBD8513}"/>
              </a:ext>
            </a:extLst>
          </p:cNvPr>
          <p:cNvSpPr txBox="1"/>
          <p:nvPr/>
        </p:nvSpPr>
        <p:spPr>
          <a:xfrm>
            <a:off x="796413" y="5226761"/>
            <a:ext cx="105747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Wingdings" panose="05000000000000000000" pitchFamily="2" charset="2"/>
              <a:buChar char="à"/>
            </a:pPr>
            <a:r>
              <a:rPr lang="de-DE" sz="3200" b="1" dirty="0">
                <a:solidFill>
                  <a:srgbClr val="CF0076"/>
                </a:solidFill>
              </a:rPr>
              <a:t>dort, wo ich wählen kann, wie meine Ware verpackt wird</a:t>
            </a:r>
            <a:endParaRPr lang="de-DE" sz="3200" dirty="0">
              <a:solidFill>
                <a:srgbClr val="CF0076"/>
              </a:solidFill>
            </a:endParaRPr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72D45CFB-02A9-F637-54B8-73A6CFB708E5}"/>
              </a:ext>
            </a:extLst>
          </p:cNvPr>
          <p:cNvGrpSpPr/>
          <p:nvPr/>
        </p:nvGrpSpPr>
        <p:grpSpPr>
          <a:xfrm>
            <a:off x="6866386" y="735240"/>
            <a:ext cx="4504823" cy="3487093"/>
            <a:chOff x="6866386" y="735240"/>
            <a:chExt cx="4504823" cy="3487093"/>
          </a:xfrm>
        </p:grpSpPr>
        <p:sp>
          <p:nvSpPr>
            <p:cNvPr id="3" name="Explosion: 8 Zacken 2">
              <a:extLst>
                <a:ext uri="{FF2B5EF4-FFF2-40B4-BE49-F238E27FC236}">
                  <a16:creationId xmlns:a16="http://schemas.microsoft.com/office/drawing/2014/main" id="{3F22D80C-CA45-5960-0C15-7F269E5E2587}"/>
                </a:ext>
              </a:extLst>
            </p:cNvPr>
            <p:cNvSpPr/>
            <p:nvPr/>
          </p:nvSpPr>
          <p:spPr>
            <a:xfrm>
              <a:off x="6866386" y="735240"/>
              <a:ext cx="4504823" cy="3487093"/>
            </a:xfrm>
            <a:prstGeom prst="irregularSeal1">
              <a:avLst/>
            </a:prstGeom>
            <a:solidFill>
              <a:srgbClr val="E0C791"/>
            </a:solidFill>
            <a:ln w="38100">
              <a:solidFill>
                <a:srgbClr val="CF00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" name="Textfeld 3">
              <a:extLst>
                <a:ext uri="{FF2B5EF4-FFF2-40B4-BE49-F238E27FC236}">
                  <a16:creationId xmlns:a16="http://schemas.microsoft.com/office/drawing/2014/main" id="{AAF72FB7-0636-1FE1-BB25-6D1EBFFAE7FF}"/>
                </a:ext>
              </a:extLst>
            </p:cNvPr>
            <p:cNvSpPr txBox="1"/>
            <p:nvPr/>
          </p:nvSpPr>
          <p:spPr>
            <a:xfrm>
              <a:off x="7674583" y="1878621"/>
              <a:ext cx="294967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400" b="1" dirty="0"/>
                <a:t>Als Konsument*innen stimmen wir mit dem Geldbeutel ab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31700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Was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kann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ich tun (4)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30527" y="1042608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>
                <a:solidFill>
                  <a:srgbClr val="315455"/>
                </a:solidFill>
              </a:rPr>
              <a:t>Wie </a:t>
            </a:r>
            <a:r>
              <a:rPr lang="en-US" sz="4400" b="1" dirty="0" err="1">
                <a:solidFill>
                  <a:srgbClr val="315455"/>
                </a:solidFill>
              </a:rPr>
              <a:t>kaufe</a:t>
            </a:r>
            <a:r>
              <a:rPr lang="en-US" sz="4400" b="1" dirty="0">
                <a:solidFill>
                  <a:srgbClr val="315455"/>
                </a:solidFill>
              </a:rPr>
              <a:t> ich </a:t>
            </a:r>
            <a:r>
              <a:rPr lang="en-US" sz="4400" b="1" dirty="0" err="1">
                <a:solidFill>
                  <a:srgbClr val="315455"/>
                </a:solidFill>
              </a:rPr>
              <a:t>ein</a:t>
            </a:r>
            <a:r>
              <a:rPr lang="en-US" sz="4400" b="1" dirty="0">
                <a:solidFill>
                  <a:srgbClr val="315455"/>
                </a:solidFill>
              </a:rPr>
              <a:t>?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306745" y="1857470"/>
            <a:ext cx="9641629" cy="407967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Mit Plan (eigene Taschen und </a:t>
            </a:r>
            <a:br>
              <a:rPr lang="de-DE" sz="3600" b="1" dirty="0">
                <a:solidFill>
                  <a:schemeClr val="bg1"/>
                </a:solidFill>
              </a:rPr>
            </a:br>
            <a:r>
              <a:rPr lang="de-DE" sz="3600" b="1" dirty="0">
                <a:solidFill>
                  <a:schemeClr val="bg1"/>
                </a:solidFill>
              </a:rPr>
              <a:t>Behälter mitnehmen)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Pfandsysteme nutzen (Molkereiprodukte, Getränke, Bioladen, Kaffee </a:t>
            </a:r>
            <a:r>
              <a:rPr lang="de-DE" sz="3600" b="1" dirty="0" err="1">
                <a:solidFill>
                  <a:schemeClr val="bg1"/>
                </a:solidFill>
              </a:rPr>
              <a:t>to-go</a:t>
            </a:r>
            <a:r>
              <a:rPr lang="de-DE" sz="3600" b="1" dirty="0">
                <a:solidFill>
                  <a:schemeClr val="bg1"/>
                </a:solidFill>
              </a:rPr>
              <a:t>, etc.)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In passender Menge (Kleinstverpackungen meiden)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Produktalternativen suchen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8913FF8F-4A04-50D7-456F-1558FB4230C4}"/>
              </a:ext>
            </a:extLst>
          </p:cNvPr>
          <p:cNvGrpSpPr/>
          <p:nvPr/>
        </p:nvGrpSpPr>
        <p:grpSpPr>
          <a:xfrm>
            <a:off x="8063522" y="678683"/>
            <a:ext cx="3380697" cy="2253798"/>
            <a:chOff x="8063522" y="678683"/>
            <a:chExt cx="3380697" cy="2253798"/>
          </a:xfrm>
        </p:grpSpPr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12EDF921-A8E0-BCF5-DC7A-CE2E607B4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63522" y="678683"/>
              <a:ext cx="3380697" cy="2253798"/>
            </a:xfrm>
            <a:prstGeom prst="rect">
              <a:avLst/>
            </a:prstGeom>
          </p:spPr>
        </p:pic>
        <p:sp>
          <p:nvSpPr>
            <p:cNvPr id="6" name="Textfeld 5">
              <a:extLst>
                <a:ext uri="{FF2B5EF4-FFF2-40B4-BE49-F238E27FC236}">
                  <a16:creationId xmlns:a16="http://schemas.microsoft.com/office/drawing/2014/main" id="{7D2FA138-055A-1F5B-E540-87F2C4A6C54B}"/>
                </a:ext>
              </a:extLst>
            </p:cNvPr>
            <p:cNvSpPr txBox="1"/>
            <p:nvPr/>
          </p:nvSpPr>
          <p:spPr>
            <a:xfrm>
              <a:off x="8266112" y="779418"/>
              <a:ext cx="19983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>
                  <a:latin typeface="Segoe Script" panose="030B0504020000000003" pitchFamily="66" charset="0"/>
                </a:rPr>
                <a:t>Brotbeutel</a:t>
              </a:r>
            </a:p>
          </p:txBody>
        </p:sp>
        <p:sp>
          <p:nvSpPr>
            <p:cNvPr id="25" name="Textfeld 24">
              <a:extLst>
                <a:ext uri="{FF2B5EF4-FFF2-40B4-BE49-F238E27FC236}">
                  <a16:creationId xmlns:a16="http://schemas.microsoft.com/office/drawing/2014/main" id="{60E121D8-F171-3A1E-657E-882D33F3D8D5}"/>
                </a:ext>
              </a:extLst>
            </p:cNvPr>
            <p:cNvSpPr txBox="1"/>
            <p:nvPr/>
          </p:nvSpPr>
          <p:spPr>
            <a:xfrm>
              <a:off x="8257296" y="1305496"/>
              <a:ext cx="19983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>
                  <a:latin typeface="Segoe Script" panose="030B0504020000000003" pitchFamily="66" charset="0"/>
                </a:rPr>
                <a:t>Stofftaschen</a:t>
              </a: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D73C924E-1C3A-4455-1612-4A282DB8F83F}"/>
                </a:ext>
              </a:extLst>
            </p:cNvPr>
            <p:cNvSpPr txBox="1"/>
            <p:nvPr/>
          </p:nvSpPr>
          <p:spPr>
            <a:xfrm>
              <a:off x="8260631" y="1801993"/>
              <a:ext cx="19983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>
                  <a:latin typeface="Segoe Script" panose="030B0504020000000003" pitchFamily="66" charset="0"/>
                </a:rPr>
                <a:t>Obstnetz</a:t>
              </a:r>
              <a:endParaRPr lang="de-DE" dirty="0">
                <a:latin typeface="Segoe Script" panose="030B0504020000000003" pitchFamily="66" charset="0"/>
              </a:endParaRPr>
            </a:p>
          </p:txBody>
        </p:sp>
        <p:sp>
          <p:nvSpPr>
            <p:cNvPr id="27" name="Textfeld 26">
              <a:extLst>
                <a:ext uri="{FF2B5EF4-FFF2-40B4-BE49-F238E27FC236}">
                  <a16:creationId xmlns:a16="http://schemas.microsoft.com/office/drawing/2014/main" id="{5D7C5352-F3F5-1F5F-9113-6B8A7262A970}"/>
                </a:ext>
              </a:extLst>
            </p:cNvPr>
            <p:cNvSpPr txBox="1"/>
            <p:nvPr/>
          </p:nvSpPr>
          <p:spPr>
            <a:xfrm>
              <a:off x="8255354" y="2142675"/>
              <a:ext cx="26095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>
                  <a:latin typeface="Segoe Script" panose="030B0504020000000003" pitchFamily="66" charset="0"/>
                </a:rPr>
                <a:t>Leere Dosen / Gläser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704869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Produktalternativen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(1)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30527" y="1042608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Lebensmittel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306745" y="1857470"/>
            <a:ext cx="9641629" cy="407967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/>
          </a:bodyPr>
          <a:lstStyle/>
          <a:p>
            <a:pPr marL="571500" lvl="0" indent="-571500">
              <a:lnSpc>
                <a:spcPts val="48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Leitungswasser statt Flaschenwasser</a:t>
            </a:r>
          </a:p>
          <a:p>
            <a:pPr marL="571500" lvl="0" indent="-571500">
              <a:lnSpc>
                <a:spcPts val="48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Lose statt abgepackt (Bsp. Paprika, Äpfel)</a:t>
            </a:r>
          </a:p>
          <a:p>
            <a:pPr marL="571500" lvl="0" indent="-571500">
              <a:lnSpc>
                <a:spcPts val="48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Eigenes Gefäß bei Metzger, Bäcker, Deli</a:t>
            </a:r>
          </a:p>
          <a:p>
            <a:pPr marL="571500" lvl="0" indent="-571500">
              <a:lnSpc>
                <a:spcPts val="48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Eigener Anbau (Bsp. Kräuter)</a:t>
            </a:r>
          </a:p>
          <a:p>
            <a:pPr marL="571500" lvl="0" indent="-571500">
              <a:lnSpc>
                <a:spcPts val="48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Selber kochen: Pizzateig, Aufstriche, Brotchips</a:t>
            </a:r>
          </a:p>
        </p:txBody>
      </p:sp>
    </p:spTree>
    <p:extLst>
      <p:ext uri="{BB962C8B-B14F-4D97-AF65-F5344CB8AC3E}">
        <p14:creationId xmlns:p14="http://schemas.microsoft.com/office/powerpoint/2010/main" val="414960376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Produktalternativen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(2)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260451" y="725854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>
                <a:solidFill>
                  <a:srgbClr val="315455"/>
                </a:solidFill>
              </a:rPr>
              <a:t>Bad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180695" y="1307778"/>
            <a:ext cx="10136415" cy="4889839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Autofit/>
          </a:bodyPr>
          <a:lstStyle/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Kosmetik ohne Mikroplastik (Codecheck, Naturkosmetik)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Feste Produkte (Shampoo, Seife, Deo, Handcreme, Bodybutter, </a:t>
            </a:r>
            <a:r>
              <a:rPr lang="de-DE" sz="2800" b="1" dirty="0" err="1">
                <a:solidFill>
                  <a:schemeClr val="bg1"/>
                </a:solidFill>
              </a:rPr>
              <a:t>Zahnpastatabletten</a:t>
            </a:r>
            <a:r>
              <a:rPr lang="de-DE" sz="2800" b="1" dirty="0">
                <a:solidFill>
                  <a:schemeClr val="bg1"/>
                </a:solidFill>
              </a:rPr>
              <a:t>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Selber machen: </a:t>
            </a:r>
            <a:r>
              <a:rPr lang="de-DE" sz="2800" b="1" dirty="0" err="1">
                <a:solidFill>
                  <a:schemeClr val="bg1"/>
                </a:solidFill>
              </a:rPr>
              <a:t>Deocreme</a:t>
            </a:r>
            <a:r>
              <a:rPr lang="de-DE" sz="2800" b="1" dirty="0">
                <a:solidFill>
                  <a:schemeClr val="bg1"/>
                </a:solidFill>
              </a:rPr>
              <a:t>, Handcreme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Waschlappen statt feuchtem Toilettenpapier / Feuchttüchern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Zahnbürsten, Haarbürsten, Rasierpinsel, Kämme etc. aus Holz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Rasierhobel statt Einwegrasierer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Abschminkpads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Monatshygiene</a:t>
            </a:r>
          </a:p>
        </p:txBody>
      </p:sp>
    </p:spTree>
    <p:extLst>
      <p:ext uri="{BB962C8B-B14F-4D97-AF65-F5344CB8AC3E}">
        <p14:creationId xmlns:p14="http://schemas.microsoft.com/office/powerpoint/2010/main" val="3111881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Produktalternativen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(3)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30527" y="1042608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Putzen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306745" y="1857470"/>
            <a:ext cx="9641629" cy="407967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/>
          </a:bodyPr>
          <a:lstStyle/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Weniger ist mehr! (Natron, Zitronensäure, Essig, Kernseife, Soda)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Selber machen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Reinigungstabs / Konzentrate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600" b="1" dirty="0">
                <a:solidFill>
                  <a:schemeClr val="bg1"/>
                </a:solidFill>
              </a:rPr>
              <a:t>Nachfüllen im Unverpackt Laden</a:t>
            </a:r>
          </a:p>
        </p:txBody>
      </p:sp>
    </p:spTree>
    <p:extLst>
      <p:ext uri="{BB962C8B-B14F-4D97-AF65-F5344CB8AC3E}">
        <p14:creationId xmlns:p14="http://schemas.microsoft.com/office/powerpoint/2010/main" val="20480521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Produktalternativen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(4)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260451" y="725854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Haushalt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825911" y="1389162"/>
            <a:ext cx="10530348" cy="4889839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/>
          </a:bodyPr>
          <a:lstStyle/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Frischhalte- / Alufolie: Wachstücher, Schüsselhauben, Teller drauf, wiederverschließbare Gefäße, Edelstahlform (Grill)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Backpapier: Silikonmatte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Plastiktüten: Wachstüten, </a:t>
            </a:r>
            <a:r>
              <a:rPr lang="de-DE" sz="2800" b="1" dirty="0" err="1">
                <a:solidFill>
                  <a:schemeClr val="bg1"/>
                </a:solidFill>
              </a:rPr>
              <a:t>Lunchbags</a:t>
            </a:r>
            <a:endParaRPr lang="de-DE" sz="2800" b="1" dirty="0">
              <a:solidFill>
                <a:schemeClr val="bg1"/>
              </a:solidFill>
            </a:endParaRP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Einfrieren: Wachsbeutel /-tuch, Gefäße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Unterwegs: Trinkflaschen aus Glas o. Edelstahl, </a:t>
            </a:r>
            <a:br>
              <a:rPr lang="de-DE" sz="2800" b="1" dirty="0">
                <a:solidFill>
                  <a:schemeClr val="bg1"/>
                </a:solidFill>
              </a:rPr>
            </a:br>
            <a:r>
              <a:rPr lang="de-DE" sz="2800" b="1" dirty="0" err="1">
                <a:solidFill>
                  <a:schemeClr val="bg1"/>
                </a:solidFill>
              </a:rPr>
              <a:t>Brotbox</a:t>
            </a:r>
            <a:r>
              <a:rPr lang="de-DE" sz="2800" b="1" dirty="0">
                <a:solidFill>
                  <a:schemeClr val="bg1"/>
                </a:solidFill>
              </a:rPr>
              <a:t>, Thermobecher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Küchentücher &amp; Taschentücher: Stoffvarianten </a:t>
            </a:r>
          </a:p>
          <a:p>
            <a:pPr marL="571500" lvl="0" indent="-5715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2800" b="1" dirty="0">
                <a:solidFill>
                  <a:schemeClr val="bg1"/>
                </a:solidFill>
              </a:rPr>
              <a:t>Spülschwämme / Schwammtücher: Baumwolllappen</a:t>
            </a:r>
          </a:p>
        </p:txBody>
      </p:sp>
    </p:spTree>
    <p:extLst>
      <p:ext uri="{BB962C8B-B14F-4D97-AF65-F5344CB8AC3E}">
        <p14:creationId xmlns:p14="http://schemas.microsoft.com/office/powerpoint/2010/main" val="36131785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289128" y="248682"/>
            <a:ext cx="10289857" cy="393206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Fazit</a:t>
            </a:r>
            <a:endParaRPr lang="en-US" sz="2400" b="1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96ABBCC-0008-8522-1851-E1F231718DE5}"/>
              </a:ext>
            </a:extLst>
          </p:cNvPr>
          <p:cNvSpPr txBox="1"/>
          <p:nvPr/>
        </p:nvSpPr>
        <p:spPr>
          <a:xfrm>
            <a:off x="790418" y="1592449"/>
            <a:ext cx="9641629" cy="358364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Weniger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ist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mehr</a:t>
            </a:r>
            <a:endParaRPr lang="en-US" sz="3200" b="1" dirty="0">
              <a:solidFill>
                <a:schemeClr val="bg1"/>
              </a:solidFill>
            </a:endParaRP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Plastik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sparen</a:t>
            </a:r>
            <a:r>
              <a:rPr lang="en-US" sz="3200" b="1" dirty="0">
                <a:solidFill>
                  <a:schemeClr val="bg1"/>
                </a:solidFill>
              </a:rPr>
              <a:t> spart oft </a:t>
            </a:r>
            <a:r>
              <a:rPr lang="en-US" sz="3200" b="1" dirty="0" err="1">
                <a:solidFill>
                  <a:schemeClr val="bg1"/>
                </a:solidFill>
              </a:rPr>
              <a:t>auch</a:t>
            </a:r>
            <a:r>
              <a:rPr lang="en-US" sz="3200" b="1" dirty="0">
                <a:solidFill>
                  <a:schemeClr val="bg1"/>
                </a:solidFill>
              </a:rPr>
              <a:t> Geld</a:t>
            </a: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Umdenken</a:t>
            </a:r>
            <a:r>
              <a:rPr lang="en-US" sz="3200" b="1" dirty="0">
                <a:solidFill>
                  <a:schemeClr val="bg1"/>
                </a:solidFill>
              </a:rPr>
              <a:t> - Wie </a:t>
            </a:r>
            <a:r>
              <a:rPr lang="en-US" sz="3200" b="1" dirty="0" err="1">
                <a:solidFill>
                  <a:schemeClr val="bg1"/>
                </a:solidFill>
              </a:rPr>
              <a:t>wollen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wir</a:t>
            </a:r>
            <a:r>
              <a:rPr lang="en-US" sz="3200" b="1" dirty="0">
                <a:solidFill>
                  <a:schemeClr val="bg1"/>
                </a:solidFill>
              </a:rPr>
              <a:t> leben?</a:t>
            </a: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Wir</a:t>
            </a:r>
            <a:r>
              <a:rPr lang="en-US" sz="3200" b="1" dirty="0">
                <a:solidFill>
                  <a:schemeClr val="bg1"/>
                </a:solidFill>
              </a:rPr>
              <a:t> tun es in </a:t>
            </a:r>
            <a:r>
              <a:rPr lang="en-US" sz="3200" b="1" dirty="0" err="1">
                <a:solidFill>
                  <a:schemeClr val="bg1"/>
                </a:solidFill>
              </a:rPr>
              <a:t>erster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Linie</a:t>
            </a:r>
            <a:r>
              <a:rPr lang="en-US" sz="3200" b="1" dirty="0">
                <a:solidFill>
                  <a:schemeClr val="bg1"/>
                </a:solidFill>
              </a:rPr>
              <a:t> für UNS </a:t>
            </a:r>
            <a:br>
              <a:rPr lang="en-US" sz="3200" b="1" dirty="0">
                <a:solidFill>
                  <a:schemeClr val="bg1"/>
                </a:solidFill>
              </a:rPr>
            </a:br>
            <a:r>
              <a:rPr lang="en-US" sz="3200" b="1" dirty="0">
                <a:solidFill>
                  <a:schemeClr val="bg1"/>
                </a:solidFill>
              </a:rPr>
              <a:t>- und </a:t>
            </a:r>
            <a:r>
              <a:rPr lang="en-US" sz="3200" b="1" i="1" dirty="0" err="1">
                <a:solidFill>
                  <a:schemeClr val="bg1"/>
                </a:solidFill>
              </a:rPr>
              <a:t>auch</a:t>
            </a:r>
            <a:r>
              <a:rPr lang="en-US" sz="3200" b="1" dirty="0">
                <a:solidFill>
                  <a:schemeClr val="bg1"/>
                </a:solidFill>
              </a:rPr>
              <a:t> für die Umwelt</a:t>
            </a: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Viele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kleine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Schritte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führen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zum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Ziel</a:t>
            </a:r>
            <a:endParaRPr lang="en-US" sz="3200" b="1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E39030F-F80D-5CEB-91BB-D4F241D327A6}"/>
              </a:ext>
            </a:extLst>
          </p:cNvPr>
          <p:cNvSpPr txBox="1"/>
          <p:nvPr/>
        </p:nvSpPr>
        <p:spPr>
          <a:xfrm>
            <a:off x="1010232" y="980141"/>
            <a:ext cx="9641629" cy="621906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4000" b="1" dirty="0" err="1">
                <a:solidFill>
                  <a:srgbClr val="315455"/>
                </a:solidFill>
              </a:rPr>
              <a:t>Fazit</a:t>
            </a:r>
            <a:r>
              <a:rPr lang="en-US" sz="4000" b="1" dirty="0">
                <a:solidFill>
                  <a:srgbClr val="315455"/>
                </a:solidFill>
              </a:rPr>
              <a:t>: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28004D64-841F-87B9-36B0-60007A73D87C}"/>
              </a:ext>
            </a:extLst>
          </p:cNvPr>
          <p:cNvSpPr txBox="1"/>
          <p:nvPr/>
        </p:nvSpPr>
        <p:spPr>
          <a:xfrm>
            <a:off x="1855110" y="5286131"/>
            <a:ext cx="7951872" cy="621906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4000" b="1" dirty="0" err="1">
                <a:solidFill>
                  <a:srgbClr val="CF0076"/>
                </a:solidFill>
              </a:rPr>
              <a:t>Fragen</a:t>
            </a:r>
            <a:r>
              <a:rPr lang="en-US" sz="4000" b="1" dirty="0">
                <a:solidFill>
                  <a:srgbClr val="CF0076"/>
                </a:solidFill>
              </a:rPr>
              <a:t>? 		</a:t>
            </a:r>
            <a:r>
              <a:rPr lang="en-US" sz="4000" b="1" dirty="0" err="1">
                <a:solidFill>
                  <a:srgbClr val="CF0076"/>
                </a:solidFill>
              </a:rPr>
              <a:t>Erfahrungen</a:t>
            </a:r>
            <a:r>
              <a:rPr lang="en-US" sz="4000" b="1" dirty="0">
                <a:solidFill>
                  <a:srgbClr val="CF0076"/>
                </a:solidFill>
              </a:rPr>
              <a:t>?	Tipps?</a:t>
            </a:r>
          </a:p>
        </p:txBody>
      </p:sp>
    </p:spTree>
    <p:extLst>
      <p:ext uri="{BB962C8B-B14F-4D97-AF65-F5344CB8AC3E}">
        <p14:creationId xmlns:p14="http://schemas.microsoft.com/office/powerpoint/2010/main" val="28678688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0C7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81280" y="325369"/>
            <a:ext cx="4927402" cy="195684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Danke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!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8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und</a:t>
            </a:r>
            <a:endParaRPr lang="en-US" sz="4600" b="1" dirty="0">
              <a:solidFill>
                <a:srgbClr val="315455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Gutes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600" b="1" dirty="0" err="1">
                <a:solidFill>
                  <a:srgbClr val="315455"/>
                </a:solidFill>
                <a:latin typeface="+mj-lt"/>
                <a:ea typeface="+mj-ea"/>
                <a:cs typeface="+mj-cs"/>
              </a:rPr>
              <a:t>Gelingen</a:t>
            </a:r>
            <a:r>
              <a:rPr lang="en-US" sz="4600" b="1" dirty="0">
                <a:solidFill>
                  <a:srgbClr val="315455"/>
                </a:solidFill>
                <a:latin typeface="+mj-lt"/>
                <a:ea typeface="+mj-ea"/>
                <a:cs typeface="+mj-cs"/>
              </a:rPr>
              <a:t>!</a:t>
            </a:r>
          </a:p>
        </p:txBody>
      </p:sp>
      <p:sp>
        <p:nvSpPr>
          <p:cNvPr id="16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feld 6"/>
          <p:cNvSpPr txBox="1"/>
          <p:nvPr/>
        </p:nvSpPr>
        <p:spPr>
          <a:xfrm>
            <a:off x="397267" y="3136490"/>
            <a:ext cx="4608366" cy="361178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/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  <a:t>Nina Sünder &amp; Christine Greve</a:t>
            </a:r>
            <a:endParaRPr lang="en-US" sz="2800" dirty="0">
              <a:solidFill>
                <a:srgbClr val="315455"/>
              </a:solidFill>
              <a:highlight>
                <a:srgbClr val="E0C791"/>
              </a:highlight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  <a:hlinkClick r:id="rId3"/>
              </a:rPr>
              <a:t>www.dieschuette.de</a:t>
            </a:r>
            <a:endParaRPr lang="en-US" sz="2800" dirty="0">
              <a:solidFill>
                <a:srgbClr val="315455"/>
              </a:solidFill>
              <a:highlight>
                <a:srgbClr val="E0C791"/>
              </a:highlight>
            </a:endParaRP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  <a:hlinkClick r:id="rId4"/>
              </a:rPr>
              <a:t>kontakt@dieschuette.de</a:t>
            </a:r>
            <a:endParaRPr lang="en-US" sz="2800" dirty="0">
              <a:solidFill>
                <a:srgbClr val="315455"/>
              </a:solidFill>
              <a:highlight>
                <a:srgbClr val="E0C791"/>
              </a:highlight>
            </a:endParaRP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 err="1">
                <a:solidFill>
                  <a:srgbClr val="315455"/>
                </a:solidFill>
                <a:highlight>
                  <a:srgbClr val="E0C791"/>
                </a:highlight>
              </a:rPr>
              <a:t>Ackergasse</a:t>
            </a: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  <a:t> 9, 61440 Oberursel </a:t>
            </a:r>
            <a:b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</a:b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  <a:t>(ab Herbst 2022)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  <a:t>Auf dem </a:t>
            </a:r>
            <a:r>
              <a:rPr lang="en-US" sz="2800" dirty="0" err="1">
                <a:solidFill>
                  <a:srgbClr val="315455"/>
                </a:solidFill>
                <a:highlight>
                  <a:srgbClr val="E0C791"/>
                </a:highlight>
              </a:rPr>
              <a:t>Altstadtmarkt</a:t>
            </a:r>
            <a:r>
              <a:rPr lang="en-US" sz="2800" dirty="0">
                <a:solidFill>
                  <a:srgbClr val="315455"/>
                </a:solidFill>
                <a:highlight>
                  <a:srgbClr val="E0C791"/>
                </a:highlight>
              </a:rPr>
              <a:t>: 02.07., 16.07., 30.07., 13.08., 27.08.</a:t>
            </a:r>
            <a:endParaRPr lang="en-US" sz="2400" dirty="0">
              <a:solidFill>
                <a:srgbClr val="315455"/>
              </a:solidFill>
              <a:highlight>
                <a:srgbClr val="E0C791"/>
              </a:highlight>
            </a:endParaRP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E03F54FF-8FBF-DEC3-646E-D578BA38CF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5093" r="15093"/>
          <a:stretch/>
        </p:blipFill>
        <p:spPr>
          <a:xfrm>
            <a:off x="6350789" y="10"/>
            <a:ext cx="718179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F20C7CC2-9FA2-0A9E-0E12-EDA6715179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37938" y="1978718"/>
            <a:ext cx="3225702" cy="3410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21885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03404" y="152709"/>
            <a:ext cx="10237317" cy="48318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Überblick</a:t>
            </a:r>
            <a:endParaRPr lang="en-US" sz="2400" b="1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96ABBCC-0008-8522-1851-E1F231718DE5}"/>
              </a:ext>
            </a:extLst>
          </p:cNvPr>
          <p:cNvSpPr txBox="1"/>
          <p:nvPr/>
        </p:nvSpPr>
        <p:spPr>
          <a:xfrm>
            <a:off x="1070865" y="1236141"/>
            <a:ext cx="9641629" cy="5081606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4000" b="1" dirty="0">
                <a:solidFill>
                  <a:srgbClr val="315455"/>
                </a:solidFill>
              </a:rPr>
              <a:t>Das </a:t>
            </a:r>
            <a:r>
              <a:rPr lang="en-US" sz="4000" b="1" dirty="0" err="1">
                <a:solidFill>
                  <a:srgbClr val="315455"/>
                </a:solidFill>
              </a:rPr>
              <a:t>erwartet</a:t>
            </a:r>
            <a:r>
              <a:rPr lang="en-US" sz="4000" b="1" dirty="0">
                <a:solidFill>
                  <a:srgbClr val="315455"/>
                </a:solidFill>
              </a:rPr>
              <a:t> </a:t>
            </a:r>
            <a:r>
              <a:rPr lang="en-US" sz="4000" b="1" dirty="0" err="1">
                <a:solidFill>
                  <a:srgbClr val="315455"/>
                </a:solidFill>
              </a:rPr>
              <a:t>Euch</a:t>
            </a:r>
            <a:r>
              <a:rPr lang="en-US" sz="4000" b="1" dirty="0">
                <a:solidFill>
                  <a:srgbClr val="315455"/>
                </a:solidFill>
              </a:rPr>
              <a:t> </a:t>
            </a:r>
            <a:r>
              <a:rPr lang="en-US" sz="4000" b="1" dirty="0" err="1">
                <a:solidFill>
                  <a:srgbClr val="315455"/>
                </a:solidFill>
              </a:rPr>
              <a:t>heute</a:t>
            </a:r>
            <a:r>
              <a:rPr lang="en-US" sz="4000" b="1" dirty="0">
                <a:solidFill>
                  <a:srgbClr val="315455"/>
                </a:solidFill>
              </a:rPr>
              <a:t> Abend:</a:t>
            </a: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Warum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Plastik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vermeiden</a:t>
            </a:r>
            <a:r>
              <a:rPr lang="en-US" sz="3200" b="1" dirty="0">
                <a:solidFill>
                  <a:schemeClr val="bg1"/>
                </a:solidFill>
              </a:rPr>
              <a:t>?</a:t>
            </a:r>
          </a:p>
          <a:p>
            <a:pPr marL="514350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>
                <a:solidFill>
                  <a:schemeClr val="bg1"/>
                </a:solidFill>
              </a:rPr>
              <a:t>Was </a:t>
            </a:r>
            <a:r>
              <a:rPr lang="en-US" sz="3200" b="1" dirty="0" err="1">
                <a:solidFill>
                  <a:schemeClr val="bg1"/>
                </a:solidFill>
              </a:rPr>
              <a:t>kann</a:t>
            </a:r>
            <a:r>
              <a:rPr lang="en-US" sz="3200" b="1" dirty="0">
                <a:solidFill>
                  <a:schemeClr val="bg1"/>
                </a:solidFill>
              </a:rPr>
              <a:t> ich </a:t>
            </a:r>
            <a:r>
              <a:rPr lang="en-US" sz="3200" b="1" dirty="0" err="1">
                <a:solidFill>
                  <a:schemeClr val="bg1"/>
                </a:solidFill>
              </a:rPr>
              <a:t>im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Alltag</a:t>
            </a:r>
            <a:r>
              <a:rPr lang="en-US" sz="3200" b="1" dirty="0">
                <a:solidFill>
                  <a:schemeClr val="bg1"/>
                </a:solidFill>
              </a:rPr>
              <a:t> tun?</a:t>
            </a:r>
          </a:p>
          <a:p>
            <a:pPr marL="971550" lvl="1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Konsumpyramide</a:t>
            </a:r>
            <a:endParaRPr lang="en-US" sz="3200" b="1" dirty="0">
              <a:solidFill>
                <a:schemeClr val="bg1"/>
              </a:solidFill>
            </a:endParaRPr>
          </a:p>
          <a:p>
            <a:pPr marL="971550" lvl="1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>
                <a:solidFill>
                  <a:schemeClr val="bg1"/>
                </a:solidFill>
              </a:rPr>
              <a:t>Wo </a:t>
            </a:r>
            <a:r>
              <a:rPr lang="en-US" sz="3200" b="1" dirty="0" err="1">
                <a:solidFill>
                  <a:schemeClr val="bg1"/>
                </a:solidFill>
              </a:rPr>
              <a:t>kaufe</a:t>
            </a:r>
            <a:r>
              <a:rPr lang="en-US" sz="3200" b="1" dirty="0">
                <a:solidFill>
                  <a:schemeClr val="bg1"/>
                </a:solidFill>
              </a:rPr>
              <a:t> ich </a:t>
            </a:r>
            <a:r>
              <a:rPr lang="en-US" sz="3200" b="1" dirty="0" err="1">
                <a:solidFill>
                  <a:schemeClr val="bg1"/>
                </a:solidFill>
              </a:rPr>
              <a:t>ein</a:t>
            </a:r>
            <a:r>
              <a:rPr lang="en-US" sz="3200" b="1" dirty="0">
                <a:solidFill>
                  <a:schemeClr val="bg1"/>
                </a:solidFill>
              </a:rPr>
              <a:t>?</a:t>
            </a:r>
          </a:p>
          <a:p>
            <a:pPr marL="971550" lvl="1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>
                <a:solidFill>
                  <a:schemeClr val="bg1"/>
                </a:solidFill>
              </a:rPr>
              <a:t>Wie </a:t>
            </a:r>
            <a:r>
              <a:rPr lang="en-US" sz="3200" b="1" dirty="0" err="1">
                <a:solidFill>
                  <a:schemeClr val="bg1"/>
                </a:solidFill>
              </a:rPr>
              <a:t>kaufe</a:t>
            </a:r>
            <a:r>
              <a:rPr lang="en-US" sz="3200" b="1" dirty="0">
                <a:solidFill>
                  <a:schemeClr val="bg1"/>
                </a:solidFill>
              </a:rPr>
              <a:t> ich </a:t>
            </a:r>
            <a:r>
              <a:rPr lang="en-US" sz="3200" b="1" dirty="0" err="1">
                <a:solidFill>
                  <a:schemeClr val="bg1"/>
                </a:solidFill>
              </a:rPr>
              <a:t>ein</a:t>
            </a:r>
            <a:r>
              <a:rPr lang="en-US" sz="3200" b="1" dirty="0">
                <a:solidFill>
                  <a:schemeClr val="bg1"/>
                </a:solidFill>
              </a:rPr>
              <a:t>?</a:t>
            </a:r>
          </a:p>
          <a:p>
            <a:pPr marL="971550" lvl="1" indent="-228600">
              <a:lnSpc>
                <a:spcPct val="12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chemeClr val="bg1"/>
                </a:solidFill>
              </a:rPr>
              <a:t>Beispiele</a:t>
            </a:r>
            <a:r>
              <a:rPr lang="en-US" sz="3200" b="1" dirty="0">
                <a:solidFill>
                  <a:schemeClr val="bg1"/>
                </a:solidFill>
              </a:rPr>
              <a:t> für </a:t>
            </a:r>
            <a:r>
              <a:rPr lang="en-US" sz="3200" b="1" dirty="0" err="1">
                <a:solidFill>
                  <a:schemeClr val="bg1"/>
                </a:solidFill>
              </a:rPr>
              <a:t>Einkauf</a:t>
            </a:r>
            <a:r>
              <a:rPr lang="en-US" sz="3200" b="1" dirty="0">
                <a:solidFill>
                  <a:schemeClr val="bg1"/>
                </a:solidFill>
              </a:rPr>
              <a:t>, </a:t>
            </a:r>
            <a:r>
              <a:rPr lang="en-US" sz="3200" b="1" dirty="0" err="1">
                <a:solidFill>
                  <a:schemeClr val="bg1"/>
                </a:solidFill>
              </a:rPr>
              <a:t>Küche</a:t>
            </a:r>
            <a:r>
              <a:rPr lang="en-US" sz="3200" b="1" dirty="0">
                <a:solidFill>
                  <a:schemeClr val="bg1"/>
                </a:solidFill>
              </a:rPr>
              <a:t>, Bad &amp; </a:t>
            </a:r>
            <a:r>
              <a:rPr lang="en-US" sz="3200" b="1" dirty="0" err="1">
                <a:solidFill>
                  <a:schemeClr val="bg1"/>
                </a:solidFill>
              </a:rPr>
              <a:t>Putzen</a:t>
            </a:r>
            <a:endParaRPr lang="en-US" sz="3200" b="1" dirty="0">
              <a:solidFill>
                <a:schemeClr val="bg1"/>
              </a:solidFill>
            </a:endParaRPr>
          </a:p>
          <a:p>
            <a:pPr marL="228600" lvl="1">
              <a:lnSpc>
                <a:spcPct val="160000"/>
              </a:lnSpc>
              <a:spcAft>
                <a:spcPts val="600"/>
              </a:spcAft>
            </a:pPr>
            <a:r>
              <a:rPr lang="en-US" sz="3200" b="1" dirty="0">
                <a:solidFill>
                  <a:srgbClr val="CF0076"/>
                </a:solidFill>
                <a:sym typeface="Wingdings" panose="05000000000000000000" pitchFamily="2" charset="2"/>
              </a:rPr>
              <a:t> </a:t>
            </a:r>
            <a:r>
              <a:rPr lang="en-US" sz="32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Fragen</a:t>
            </a:r>
            <a:r>
              <a:rPr lang="en-US" sz="3200" b="1" dirty="0">
                <a:solidFill>
                  <a:srgbClr val="CF0076"/>
                </a:solidFill>
                <a:sym typeface="Wingdings" panose="05000000000000000000" pitchFamily="2" charset="2"/>
              </a:rPr>
              <a:t> </a:t>
            </a:r>
            <a:r>
              <a:rPr lang="en-US" sz="32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immer</a:t>
            </a:r>
            <a:r>
              <a:rPr lang="en-US" sz="3200" b="1" dirty="0">
                <a:solidFill>
                  <a:srgbClr val="CF0076"/>
                </a:solidFill>
                <a:sym typeface="Wingdings" panose="05000000000000000000" pitchFamily="2" charset="2"/>
              </a:rPr>
              <a:t> gerne, </a:t>
            </a:r>
            <a:r>
              <a:rPr lang="en-US" sz="32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auch</a:t>
            </a:r>
            <a:r>
              <a:rPr lang="en-US" sz="3200" b="1" dirty="0">
                <a:solidFill>
                  <a:srgbClr val="CF0076"/>
                </a:solidFill>
                <a:sym typeface="Wingdings" panose="05000000000000000000" pitchFamily="2" charset="2"/>
              </a:rPr>
              <a:t> </a:t>
            </a:r>
            <a:r>
              <a:rPr lang="en-US" sz="3200" b="1" dirty="0" err="1">
                <a:solidFill>
                  <a:srgbClr val="CF0076"/>
                </a:solidFill>
                <a:sym typeface="Wingdings" panose="05000000000000000000" pitchFamily="2" charset="2"/>
              </a:rPr>
              <a:t>zwischendurch</a:t>
            </a:r>
            <a:r>
              <a:rPr lang="en-US" sz="3200" b="1" dirty="0">
                <a:solidFill>
                  <a:srgbClr val="CF0076"/>
                </a:solidFill>
                <a:sym typeface="Wingdings" panose="05000000000000000000" pitchFamily="2" charset="2"/>
              </a:rPr>
              <a:t>!</a:t>
            </a:r>
            <a:endParaRPr lang="en-US" sz="3200" b="1" dirty="0">
              <a:solidFill>
                <a:srgbClr val="CF00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32467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Linksammlung</a:t>
            </a:r>
            <a:endParaRPr lang="en-US" sz="2400" b="1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30527" y="737810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Linksammlung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4F9AB954-4FDC-33DD-4AEC-0A5AADF4CCB7}"/>
              </a:ext>
            </a:extLst>
          </p:cNvPr>
          <p:cNvSpPr txBox="1"/>
          <p:nvPr/>
        </p:nvSpPr>
        <p:spPr>
          <a:xfrm>
            <a:off x="1306745" y="1480748"/>
            <a:ext cx="9641629" cy="4639442"/>
          </a:xfrm>
          <a:prstGeom prst="rect">
            <a:avLst/>
          </a:prstGeom>
          <a:noFill/>
        </p:spPr>
        <p:txBody>
          <a:bodyPr vert="horz" lIns="91440" tIns="45720" rIns="91440" bIns="45720" numCol="2" rtlCol="0" anchor="t">
            <a:normAutofit fontScale="92500" lnSpcReduction="10000"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de-DE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Allgemein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zum Thema nachhaltiger leben und Plastik vermeiden:</a:t>
            </a: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en-GB" sz="16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Smarticular</a:t>
            </a:r>
            <a:r>
              <a:rPr lang="en-GB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GB" sz="1600" u="sng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https://www.smarticular.net/</a:t>
            </a:r>
            <a:r>
              <a:rPr lang="en-GB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de-DE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en-GB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Utopia: </a:t>
            </a:r>
            <a:r>
              <a:rPr lang="en-GB" sz="1600" u="sng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https://utopia.de/</a:t>
            </a:r>
            <a:r>
              <a:rPr lang="en-GB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de-DE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Plastikalternative: </a:t>
            </a:r>
            <a:r>
              <a:rPr lang="de-DE" sz="1600" u="sng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5"/>
              </a:rPr>
              <a:t>https://www.plastikalternative.de/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Plastikatlas: </a:t>
            </a:r>
            <a:r>
              <a:rPr lang="de-DE" sz="1600" u="sng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6"/>
              </a:rPr>
              <a:t>https://www.boell.de/de/plastikatlas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Blog </a:t>
            </a:r>
            <a:r>
              <a:rPr lang="de-DE" sz="16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Wasteland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de-DE" sz="16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Rebel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de-DE" sz="1600" u="sng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7"/>
              </a:rPr>
              <a:t>https://wastelandrebel.de/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449580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AKTIVBEWUSST.de 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8"/>
              </a:rPr>
              <a:t>https://aktivbewusst.de/plastikmuell-statistiken-deutschland-weltweit/#t-1613719242076</a:t>
            </a:r>
            <a:r>
              <a:rPr lang="de-DE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de-DE" sz="1600" b="1" dirty="0">
                <a:latin typeface="Calibri" panose="020F0502020204030204" pitchFamily="34" charset="0"/>
                <a:cs typeface="Times New Roman" panose="02020603050405020304" pitchFamily="18" charset="0"/>
              </a:rPr>
              <a:t>Einkaufen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de-DE" sz="1600" b="1" dirty="0"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b="1" dirty="0">
                <a:latin typeface="Calibri" panose="020F0502020204030204" pitchFamily="34" charset="0"/>
                <a:cs typeface="Times New Roman" panose="02020603050405020304" pitchFamily="18" charset="0"/>
              </a:rPr>
              <a:t>Öko-Kisten: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Die Kooperative 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  <a:hlinkClick r:id="rId9"/>
              </a:rPr>
              <a:t>https://www.diekooperative.de/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Querbeet 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  <a:hlinkClick r:id="rId10"/>
              </a:rPr>
              <a:t>https://www.querbeet.de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 err="1">
                <a:latin typeface="Calibri" panose="020F0502020204030204" pitchFamily="34" charset="0"/>
                <a:cs typeface="Times New Roman" panose="02020603050405020304" pitchFamily="18" charset="0"/>
              </a:rPr>
              <a:t>Ackerlei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  <a:hlinkClick r:id="rId11"/>
              </a:rPr>
              <a:t>https://www.ackerlei.de/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b="1" dirty="0">
                <a:latin typeface="Calibri" panose="020F0502020204030204" pitchFamily="34" charset="0"/>
                <a:cs typeface="Times New Roman" panose="02020603050405020304" pitchFamily="18" charset="0"/>
              </a:rPr>
              <a:t>Bioläden &amp; Supermärkte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: 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Ganesha: Molkereiprodukte im Pfandglas, loses Obst &amp; 	Gemüse, lose Nüsse, Hülsenfrüchte, Reis etc. 	im Pfandglas, Käse in die eigene Box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 err="1">
                <a:latin typeface="Calibri" panose="020F0502020204030204" pitchFamily="34" charset="0"/>
                <a:cs typeface="Times New Roman" panose="02020603050405020304" pitchFamily="18" charset="0"/>
              </a:rPr>
              <a:t>Liwell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: kleines unverpackt Sortiment, loses Obst &amp; 	Gemüse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Tegut: Molkereiprodukte im Pfandglas (auch Schmand, 	Crème Fraîche, Sahne etc.), Butter im Papier, 	loses Obst &amp; Gemüse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 err="1">
                <a:latin typeface="Calibri" panose="020F0502020204030204" pitchFamily="34" charset="0"/>
                <a:cs typeface="Times New Roman" panose="02020603050405020304" pitchFamily="18" charset="0"/>
              </a:rPr>
              <a:t>Teezeit</a:t>
            </a: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: Tees im eigenen Gefäß einkaufen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Obst &amp; Gemüse (Vorstadt): loses Obst &amp; Gemüse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Café Heller: Pralinen unverpackt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r>
              <a:rPr lang="de-DE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Edeka Georg: Molkereiprodukte im Pfandglas, 	Hülsenfrüchte, Reis, Zucker etc. im Pfandglas, 	loses Obst &amp; Gemüse</a:t>
            </a:r>
          </a:p>
          <a:p>
            <a:pPr lvl="1">
              <a:lnSpc>
                <a:spcPct val="107000"/>
              </a:lnSpc>
              <a:spcAft>
                <a:spcPts val="800"/>
              </a:spcAft>
            </a:pPr>
            <a:endParaRPr lang="de-DE" sz="1600" dirty="0"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7029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(1)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96ABBCC-0008-8522-1851-E1F231718DE5}"/>
              </a:ext>
            </a:extLst>
          </p:cNvPr>
          <p:cNvSpPr txBox="1"/>
          <p:nvPr/>
        </p:nvSpPr>
        <p:spPr>
          <a:xfrm>
            <a:off x="1070864" y="1687564"/>
            <a:ext cx="9641629" cy="4192368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Autofit/>
          </a:bodyPr>
          <a:lstStyle/>
          <a:p>
            <a:pPr marL="514350" indent="-228600">
              <a:lnSpc>
                <a:spcPts val="5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600" b="1" dirty="0" err="1">
                <a:solidFill>
                  <a:schemeClr val="bg1"/>
                </a:solidFill>
              </a:rPr>
              <a:t>Stadtbild</a:t>
            </a:r>
            <a:endParaRPr lang="en-US" sz="3600" b="1" dirty="0">
              <a:solidFill>
                <a:schemeClr val="bg1"/>
              </a:solidFill>
            </a:endParaRPr>
          </a:p>
          <a:p>
            <a:pPr marL="514350" indent="-228600">
              <a:lnSpc>
                <a:spcPts val="5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600" b="1" dirty="0" err="1">
                <a:solidFill>
                  <a:schemeClr val="bg1"/>
                </a:solidFill>
              </a:rPr>
              <a:t>Umweltschäden</a:t>
            </a:r>
            <a:endParaRPr lang="en-US" sz="3600" b="1" dirty="0">
              <a:solidFill>
                <a:schemeClr val="bg1"/>
              </a:solidFill>
            </a:endParaRPr>
          </a:p>
          <a:p>
            <a:pPr marL="514350" indent="-228600">
              <a:lnSpc>
                <a:spcPts val="5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600" b="1" dirty="0" err="1">
                <a:solidFill>
                  <a:schemeClr val="bg1"/>
                </a:solidFill>
              </a:rPr>
              <a:t>Nicht</a:t>
            </a:r>
            <a:r>
              <a:rPr lang="en-US" sz="3600" b="1" dirty="0">
                <a:solidFill>
                  <a:schemeClr val="bg1"/>
                </a:solidFill>
              </a:rPr>
              <a:t> </a:t>
            </a:r>
            <a:r>
              <a:rPr lang="en-US" sz="3600" b="1" dirty="0" err="1">
                <a:solidFill>
                  <a:schemeClr val="bg1"/>
                </a:solidFill>
              </a:rPr>
              <a:t>abbaubar</a:t>
            </a:r>
            <a:endParaRPr lang="en-US" sz="3600" b="1" dirty="0">
              <a:solidFill>
                <a:schemeClr val="bg1"/>
              </a:solidFill>
            </a:endParaRPr>
          </a:p>
          <a:p>
            <a:pPr marL="514350" indent="-228600">
              <a:lnSpc>
                <a:spcPts val="5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600" b="1" dirty="0" err="1">
                <a:solidFill>
                  <a:schemeClr val="bg1"/>
                </a:solidFill>
              </a:rPr>
              <a:t>Gesundheitsschäden</a:t>
            </a:r>
            <a:endParaRPr lang="en-US" sz="3600" b="1" dirty="0">
              <a:solidFill>
                <a:schemeClr val="bg1"/>
              </a:solidFill>
            </a:endParaRPr>
          </a:p>
          <a:p>
            <a:pPr marL="514350" indent="-228600">
              <a:lnSpc>
                <a:spcPts val="5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600" b="1" dirty="0" err="1">
                <a:solidFill>
                  <a:schemeClr val="bg1"/>
                </a:solidFill>
              </a:rPr>
              <a:t>Erdölbasiert</a:t>
            </a:r>
            <a:r>
              <a:rPr lang="en-US" sz="3600" b="1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06745" y="824226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Warum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Plastik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vermeiden</a:t>
            </a:r>
            <a:r>
              <a:rPr lang="en-US" sz="4400" b="1" dirty="0">
                <a:solidFill>
                  <a:srgbClr val="315455"/>
                </a:solidFill>
              </a:rPr>
              <a:t>?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2D3B561-A200-86B3-4317-500B7B429ED6}"/>
              </a:ext>
            </a:extLst>
          </p:cNvPr>
          <p:cNvSpPr txBox="1"/>
          <p:nvPr/>
        </p:nvSpPr>
        <p:spPr>
          <a:xfrm>
            <a:off x="2187698" y="5563949"/>
            <a:ext cx="7407962" cy="681149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228600" lvl="1">
              <a:spcAft>
                <a:spcPts val="600"/>
              </a:spcAft>
            </a:pPr>
            <a:r>
              <a:rPr lang="en-US" sz="4400" b="1" dirty="0">
                <a:solidFill>
                  <a:srgbClr val="CF0076"/>
                </a:solidFill>
                <a:sym typeface="Wingdings" panose="05000000000000000000" pitchFamily="2" charset="2"/>
              </a:rPr>
              <a:t> Für UNS und für die Umwelt</a:t>
            </a:r>
            <a:endParaRPr lang="en-US" sz="4400" b="1" dirty="0">
              <a:solidFill>
                <a:srgbClr val="CF0076"/>
              </a:solidFill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F1B7684C-8654-C7D4-E59D-66A03E23B857}"/>
              </a:ext>
            </a:extLst>
          </p:cNvPr>
          <p:cNvGrpSpPr/>
          <p:nvPr/>
        </p:nvGrpSpPr>
        <p:grpSpPr>
          <a:xfrm>
            <a:off x="7040849" y="2143916"/>
            <a:ext cx="3931307" cy="3146153"/>
            <a:chOff x="7040849" y="2143916"/>
            <a:chExt cx="3931307" cy="3146153"/>
          </a:xfrm>
        </p:grpSpPr>
        <p:pic>
          <p:nvPicPr>
            <p:cNvPr id="22" name="Bildplatzhalter 5">
              <a:extLst>
                <a:ext uri="{FF2B5EF4-FFF2-40B4-BE49-F238E27FC236}">
                  <a16:creationId xmlns:a16="http://schemas.microsoft.com/office/drawing/2014/main" id="{E76CF343-916F-8ED3-7C1D-978A504A93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t="5322" b="5322"/>
            <a:stretch>
              <a:fillRect/>
            </a:stretch>
          </p:blipFill>
          <p:spPr>
            <a:xfrm>
              <a:off x="7040849" y="2143916"/>
              <a:ext cx="3931307" cy="2838376"/>
            </a:xfrm>
            <a:prstGeom prst="rect">
              <a:avLst/>
            </a:prstGeom>
          </p:spPr>
        </p:pic>
        <p:sp>
          <p:nvSpPr>
            <p:cNvPr id="2" name="Textfeld 1">
              <a:extLst>
                <a:ext uri="{FF2B5EF4-FFF2-40B4-BE49-F238E27FC236}">
                  <a16:creationId xmlns:a16="http://schemas.microsoft.com/office/drawing/2014/main" id="{49DE4AC7-FF3D-BC23-0997-FAD95F23F4B8}"/>
                </a:ext>
              </a:extLst>
            </p:cNvPr>
            <p:cNvSpPr txBox="1"/>
            <p:nvPr/>
          </p:nvSpPr>
          <p:spPr>
            <a:xfrm>
              <a:off x="9104671" y="4982292"/>
              <a:ext cx="18674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1400" dirty="0"/>
                <a:t>Quelle: WWF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21188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(2)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06745" y="824226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 algn="ctr"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Plastik</a:t>
            </a:r>
            <a:r>
              <a:rPr lang="en-US" sz="4400" b="1" dirty="0">
                <a:solidFill>
                  <a:srgbClr val="315455"/>
                </a:solidFill>
              </a:rPr>
              <a:t> &amp; Umwelt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E55EE5E7-01DC-64B0-3451-0ED16B85DDF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783" t="5847" r="12522" b="26524"/>
          <a:stretch/>
        </p:blipFill>
        <p:spPr>
          <a:xfrm>
            <a:off x="1293844" y="1535293"/>
            <a:ext cx="3741168" cy="3131939"/>
          </a:xfrm>
          <a:prstGeom prst="rect">
            <a:avLst/>
          </a:prstGeom>
        </p:spPr>
      </p:pic>
      <p:pic>
        <p:nvPicPr>
          <p:cNvPr id="7" name="Grafik 6" descr="Ein Bild, das Karte enthält.&#10;&#10;Automatisch generierte Beschreibung">
            <a:extLst>
              <a:ext uri="{FF2B5EF4-FFF2-40B4-BE49-F238E27FC236}">
                <a16:creationId xmlns:a16="http://schemas.microsoft.com/office/drawing/2014/main" id="{77546DBE-CACB-A3BD-4957-923A20EAEE3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32370"/>
          <a:stretch/>
        </p:blipFill>
        <p:spPr>
          <a:xfrm>
            <a:off x="6765002" y="1535294"/>
            <a:ext cx="3811515" cy="3131939"/>
          </a:xfrm>
          <a:prstGeom prst="rect">
            <a:avLst/>
          </a:prstGeom>
        </p:spPr>
      </p:pic>
      <p:sp>
        <p:nvSpPr>
          <p:cNvPr id="10" name="Textfeld 9">
            <a:extLst>
              <a:ext uri="{FF2B5EF4-FFF2-40B4-BE49-F238E27FC236}">
                <a16:creationId xmlns:a16="http://schemas.microsoft.com/office/drawing/2014/main" id="{36CA096C-79EA-A9AD-D5D9-DA0A82D6DBF9}"/>
              </a:ext>
            </a:extLst>
          </p:cNvPr>
          <p:cNvSpPr txBox="1"/>
          <p:nvPr/>
        </p:nvSpPr>
        <p:spPr>
          <a:xfrm>
            <a:off x="1306744" y="5014452"/>
            <a:ext cx="92697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>
                <a:solidFill>
                  <a:schemeClr val="bg1"/>
                </a:solidFill>
              </a:rPr>
              <a:t>Jährlich sterben 1 Mio. Seevögel und 135.000 Meeressäuger an den Folgen von Plastik in unseren Meeren. 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44A7E5F8-EA27-4A32-428D-2924F98DC97D}"/>
              </a:ext>
            </a:extLst>
          </p:cNvPr>
          <p:cNvSpPr txBox="1"/>
          <p:nvPr/>
        </p:nvSpPr>
        <p:spPr>
          <a:xfrm>
            <a:off x="8485240" y="4704010"/>
            <a:ext cx="2091278" cy="30777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r"/>
            <a:r>
              <a:rPr lang="de-DE" sz="1400" dirty="0"/>
              <a:t>Quelle: aktivbewusst.de</a:t>
            </a:r>
          </a:p>
        </p:txBody>
      </p:sp>
      <p:sp>
        <p:nvSpPr>
          <p:cNvPr id="42" name="Textfeld 41">
            <a:extLst>
              <a:ext uri="{FF2B5EF4-FFF2-40B4-BE49-F238E27FC236}">
                <a16:creationId xmlns:a16="http://schemas.microsoft.com/office/drawing/2014/main" id="{D146F0D4-01A9-7EDC-6372-FE4CC8B083BE}"/>
              </a:ext>
            </a:extLst>
          </p:cNvPr>
          <p:cNvSpPr txBox="1"/>
          <p:nvPr/>
        </p:nvSpPr>
        <p:spPr>
          <a:xfrm>
            <a:off x="2943734" y="4685134"/>
            <a:ext cx="2091278" cy="30777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r"/>
            <a:r>
              <a:rPr lang="de-DE" sz="1400" dirty="0"/>
              <a:t>Quelle: aktivbewusst.de</a:t>
            </a:r>
          </a:p>
        </p:txBody>
      </p:sp>
    </p:spTree>
    <p:extLst>
      <p:ext uri="{BB962C8B-B14F-4D97-AF65-F5344CB8AC3E}">
        <p14:creationId xmlns:p14="http://schemas.microsoft.com/office/powerpoint/2010/main" val="3452404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(3)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083328" y="824226"/>
            <a:ext cx="6177283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fontScale="925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Plastik</a:t>
            </a:r>
            <a:r>
              <a:rPr lang="en-US" sz="4400" b="1" dirty="0">
                <a:solidFill>
                  <a:srgbClr val="315455"/>
                </a:solidFill>
              </a:rPr>
              <a:t> hat </a:t>
            </a:r>
            <a:r>
              <a:rPr lang="en-US" sz="4400" b="1" dirty="0" err="1">
                <a:solidFill>
                  <a:srgbClr val="315455"/>
                </a:solidFill>
              </a:rPr>
              <a:t>ein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langes</a:t>
            </a:r>
            <a:r>
              <a:rPr lang="en-US" sz="4400" b="1" dirty="0">
                <a:solidFill>
                  <a:srgbClr val="315455"/>
                </a:solidFill>
              </a:rPr>
              <a:t> Leben</a:t>
            </a:r>
          </a:p>
        </p:txBody>
      </p:sp>
      <p:pic>
        <p:nvPicPr>
          <p:cNvPr id="6" name="Grafik 5" descr="Ein Bild, das Karte enthält.&#10;&#10;Automatisch generierte Beschreibung">
            <a:extLst>
              <a:ext uri="{FF2B5EF4-FFF2-40B4-BE49-F238E27FC236}">
                <a16:creationId xmlns:a16="http://schemas.microsoft.com/office/drawing/2014/main" id="{CECD8009-3471-F98D-083F-B4E260BB0B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67120" y="824226"/>
            <a:ext cx="3841004" cy="5387222"/>
          </a:xfrm>
          <a:prstGeom prst="rect">
            <a:avLst/>
          </a:prstGeom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2FBA3707-BDE7-BB50-B6DF-1F7433439E9E}"/>
              </a:ext>
            </a:extLst>
          </p:cNvPr>
          <p:cNvSpPr txBox="1"/>
          <p:nvPr/>
        </p:nvSpPr>
        <p:spPr>
          <a:xfrm>
            <a:off x="1083328" y="1819411"/>
            <a:ext cx="55227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 dirty="0">
                <a:solidFill>
                  <a:schemeClr val="bg1"/>
                </a:solidFill>
              </a:rPr>
              <a:t>Plastik zersetzt sich nie ganz, es zerfällt lediglich in immer kleinere Teile.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CF4CEFD-BD62-A08F-4FFB-39E2EE403061}"/>
              </a:ext>
            </a:extLst>
          </p:cNvPr>
          <p:cNvSpPr txBox="1"/>
          <p:nvPr/>
        </p:nvSpPr>
        <p:spPr>
          <a:xfrm>
            <a:off x="1083327" y="2848002"/>
            <a:ext cx="5897575" cy="2943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200"/>
              </a:lnSpc>
            </a:pPr>
            <a:r>
              <a:rPr lang="de-DE" sz="2400" dirty="0"/>
              <a:t>Plastiktüte		20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Nylonfasern		20-40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Styroporbecher	50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Tetra Pak		50-100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Plastikflasche		450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Wegwerfwindel	450 Jahre</a:t>
            </a:r>
          </a:p>
          <a:p>
            <a:pPr>
              <a:lnSpc>
                <a:spcPts val="3200"/>
              </a:lnSpc>
            </a:pPr>
            <a:r>
              <a:rPr lang="de-DE" sz="2400" dirty="0"/>
              <a:t>Angelschnur		600 Jahre</a:t>
            </a:r>
          </a:p>
        </p:txBody>
      </p:sp>
    </p:spTree>
    <p:extLst>
      <p:ext uri="{BB962C8B-B14F-4D97-AF65-F5344CB8AC3E}">
        <p14:creationId xmlns:p14="http://schemas.microsoft.com/office/powerpoint/2010/main" val="28858150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(4)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083328" y="824226"/>
            <a:ext cx="6177283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Plastik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macht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krank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FBA3707-BDE7-BB50-B6DF-1F7433439E9E}"/>
              </a:ext>
            </a:extLst>
          </p:cNvPr>
          <p:cNvSpPr txBox="1"/>
          <p:nvPr/>
        </p:nvSpPr>
        <p:spPr>
          <a:xfrm>
            <a:off x="1078064" y="1673115"/>
            <a:ext cx="10027124" cy="4644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Zusatzstoffe, besonders Weichmacher sind gesundheitsschädlich (hormonell wirksam, Schilddrüse, Krebs, Fettleibigkeit u.a.)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Nicht nur in Speisefisch und Muscheln, sondern auch in Trinkwasser, Milch und Honig wurde bereits Mikroplastik nachgewiesen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bis zu 5 Gramm Mikroplastik kommen so pro Woche in den Körper – über Trinkwasser, Nahrung und Atemluft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Mikroplastik in Kosmetik gelangt ins Wasser und in den Magen</a:t>
            </a:r>
          </a:p>
        </p:txBody>
      </p:sp>
    </p:spTree>
    <p:extLst>
      <p:ext uri="{BB962C8B-B14F-4D97-AF65-F5344CB8AC3E}">
        <p14:creationId xmlns:p14="http://schemas.microsoft.com/office/powerpoint/2010/main" val="40363875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(5)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830208" y="714758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Unsere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Plastiksucht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macht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uns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abhängig</a:t>
            </a:r>
            <a:endParaRPr lang="en-US" sz="4400" b="1" dirty="0">
              <a:solidFill>
                <a:srgbClr val="315455"/>
              </a:solidFill>
            </a:endParaRP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FBECAE4B-5839-6859-51A7-AC05BCC794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2160" y="1628443"/>
            <a:ext cx="4832818" cy="4533184"/>
          </a:xfrm>
          <a:prstGeom prst="rect">
            <a:avLst/>
          </a:prstGeom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56BA9E8E-D795-80A7-0864-F0CFDCB0585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34202" y="1628443"/>
            <a:ext cx="4811864" cy="4533184"/>
          </a:xfrm>
          <a:prstGeom prst="rect">
            <a:avLst/>
          </a:prstGeom>
        </p:spPr>
      </p:pic>
      <p:sp>
        <p:nvSpPr>
          <p:cNvPr id="42" name="Textfeld 41">
            <a:extLst>
              <a:ext uri="{FF2B5EF4-FFF2-40B4-BE49-F238E27FC236}">
                <a16:creationId xmlns:a16="http://schemas.microsoft.com/office/drawing/2014/main" id="{7220DF2B-CED4-985E-9F21-4FD07D3987C2}"/>
              </a:ext>
            </a:extLst>
          </p:cNvPr>
          <p:cNvSpPr txBox="1"/>
          <p:nvPr/>
        </p:nvSpPr>
        <p:spPr>
          <a:xfrm>
            <a:off x="3648269" y="5862297"/>
            <a:ext cx="2091278" cy="30777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r"/>
            <a:r>
              <a:rPr lang="de-DE" sz="1400" dirty="0"/>
              <a:t>Quelle: aktivbewusst.de</a:t>
            </a:r>
          </a:p>
        </p:txBody>
      </p:sp>
    </p:spTree>
    <p:extLst>
      <p:ext uri="{BB962C8B-B14F-4D97-AF65-F5344CB8AC3E}">
        <p14:creationId xmlns:p14="http://schemas.microsoft.com/office/powerpoint/2010/main" val="12018515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(6)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06745" y="824226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 algn="ctr">
              <a:spcAft>
                <a:spcPts val="600"/>
              </a:spcAft>
            </a:pPr>
            <a:r>
              <a:rPr lang="en-US" sz="4400" b="1" dirty="0">
                <a:solidFill>
                  <a:srgbClr val="315455"/>
                </a:solidFill>
              </a:rPr>
              <a:t>Wie </a:t>
            </a:r>
            <a:r>
              <a:rPr lang="en-US" sz="4400" b="1" dirty="0" err="1">
                <a:solidFill>
                  <a:srgbClr val="315455"/>
                </a:solidFill>
              </a:rPr>
              <a:t>groß</a:t>
            </a:r>
            <a:r>
              <a:rPr lang="en-US" sz="4400" b="1" dirty="0">
                <a:solidFill>
                  <a:srgbClr val="315455"/>
                </a:solidFill>
              </a:rPr>
              <a:t> </a:t>
            </a:r>
            <a:r>
              <a:rPr lang="en-US" sz="4400" b="1" dirty="0" err="1">
                <a:solidFill>
                  <a:srgbClr val="315455"/>
                </a:solidFill>
              </a:rPr>
              <a:t>ist</a:t>
            </a:r>
            <a:r>
              <a:rPr lang="en-US" sz="4400" b="1" dirty="0">
                <a:solidFill>
                  <a:srgbClr val="315455"/>
                </a:solidFill>
              </a:rPr>
              <a:t> das </a:t>
            </a:r>
            <a:r>
              <a:rPr lang="en-US" sz="4400" b="1" dirty="0" err="1">
                <a:solidFill>
                  <a:srgbClr val="315455"/>
                </a:solidFill>
              </a:rPr>
              <a:t>Plastikproblem</a:t>
            </a:r>
            <a:r>
              <a:rPr lang="en-US" sz="4400" b="1" dirty="0">
                <a:solidFill>
                  <a:srgbClr val="315455"/>
                </a:solidFill>
              </a:rPr>
              <a:t>?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F0AD5CE9-AB2C-F8F0-E807-B8BBAD68EE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7813" y="1778750"/>
            <a:ext cx="5389685" cy="4123109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E9D8F913-6FCC-514A-8DF7-3B2A75C117D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834501" y="1778750"/>
            <a:ext cx="5320142" cy="4123109"/>
          </a:xfrm>
          <a:prstGeom prst="rect">
            <a:avLst/>
          </a:prstGeom>
        </p:spPr>
      </p:pic>
      <p:sp>
        <p:nvSpPr>
          <p:cNvPr id="25" name="Textfeld 24">
            <a:extLst>
              <a:ext uri="{FF2B5EF4-FFF2-40B4-BE49-F238E27FC236}">
                <a16:creationId xmlns:a16="http://schemas.microsoft.com/office/drawing/2014/main" id="{6CF4557D-9DD1-9E39-7096-A8715F910218}"/>
              </a:ext>
            </a:extLst>
          </p:cNvPr>
          <p:cNvSpPr txBox="1"/>
          <p:nvPr/>
        </p:nvSpPr>
        <p:spPr>
          <a:xfrm>
            <a:off x="9304484" y="5628764"/>
            <a:ext cx="2091278" cy="30777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r"/>
            <a:r>
              <a:rPr lang="de-DE" sz="1400" dirty="0"/>
              <a:t>Quelle: aktivbewusst.de</a:t>
            </a:r>
          </a:p>
        </p:txBody>
      </p:sp>
    </p:spTree>
    <p:extLst>
      <p:ext uri="{BB962C8B-B14F-4D97-AF65-F5344CB8AC3E}">
        <p14:creationId xmlns:p14="http://schemas.microsoft.com/office/powerpoint/2010/main" val="33361996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03AF1C04-3FEF-41BD-BB84-2F263765BE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22">
            <a:extLst>
              <a:ext uri="{FF2B5EF4-FFF2-40B4-BE49-F238E27FC236}">
                <a16:creationId xmlns:a16="http://schemas.microsoft.com/office/drawing/2014/main" id="{2DD5E267-EB6F-47DF-ABEF-2C1BED44DA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4BA86AA3-0623-4268-861E-ADA01A7C07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Color Cover">
              <a:extLst>
                <a:ext uri="{FF2B5EF4-FFF2-40B4-BE49-F238E27FC236}">
                  <a16:creationId xmlns:a16="http://schemas.microsoft.com/office/drawing/2014/main" id="{72692EF2-4C1F-4ED7-9C00-6CF92783E25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1" name="Group 26">
            <a:extLst>
              <a:ext uri="{FF2B5EF4-FFF2-40B4-BE49-F238E27FC236}">
                <a16:creationId xmlns:a16="http://schemas.microsoft.com/office/drawing/2014/main" id="{66828D02-A05D-412B-9F20-B68E970B9F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A1A8E50E-11DE-480E-A93B-F503760BCC7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Color">
              <a:extLst>
                <a:ext uri="{FF2B5EF4-FFF2-40B4-BE49-F238E27FC236}">
                  <a16:creationId xmlns:a16="http://schemas.microsoft.com/office/drawing/2014/main" id="{D2E2EE99-89A4-435B-B61A-3C8B5B2B2D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A87264EC-3D49-3DF8-5121-18B2DBDCC810}"/>
              </a:ext>
            </a:extLst>
          </p:cNvPr>
          <p:cNvSpPr txBox="1"/>
          <p:nvPr/>
        </p:nvSpPr>
        <p:spPr>
          <a:xfrm>
            <a:off x="1334344" y="136981"/>
            <a:ext cx="10289857" cy="46127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Fakten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über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Plastik</a:t>
            </a:r>
            <a:r>
              <a:rPr lang="en-US" sz="24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(7)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AD4C3A09-48C8-7AC6-EAAA-1E9957EE6133}"/>
              </a:ext>
            </a:extLst>
          </p:cNvPr>
          <p:cNvSpPr txBox="1"/>
          <p:nvPr/>
        </p:nvSpPr>
        <p:spPr>
          <a:xfrm>
            <a:off x="1306745" y="824226"/>
            <a:ext cx="9641629" cy="759385"/>
          </a:xfrm>
          <a:prstGeom prst="rect">
            <a:avLst/>
          </a:prstGeom>
          <a:noFill/>
        </p:spPr>
        <p:txBody>
          <a:bodyPr vert="horz" lIns="91440" tIns="45720" rIns="91440" bIns="45720" rtlCol="0" anchor="t">
            <a:normAutofit lnSpcReduction="10000"/>
          </a:bodyPr>
          <a:lstStyle/>
          <a:p>
            <a:pPr algn="ctr">
              <a:spcAft>
                <a:spcPts val="600"/>
              </a:spcAft>
            </a:pPr>
            <a:r>
              <a:rPr lang="en-US" sz="4400" b="1" dirty="0" err="1">
                <a:solidFill>
                  <a:srgbClr val="315455"/>
                </a:solidFill>
              </a:rPr>
              <a:t>Scheinlösungen</a:t>
            </a:r>
            <a:endParaRPr lang="en-US" sz="4400" b="1" dirty="0">
              <a:solidFill>
                <a:srgbClr val="315455"/>
              </a:solidFill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2AA1C4F9-3EA5-563A-548E-B7848AFFDE36}"/>
              </a:ext>
            </a:extLst>
          </p:cNvPr>
          <p:cNvSpPr txBox="1"/>
          <p:nvPr/>
        </p:nvSpPr>
        <p:spPr>
          <a:xfrm>
            <a:off x="1078064" y="1533984"/>
            <a:ext cx="10027124" cy="4798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</a:pPr>
            <a:r>
              <a:rPr lang="de-DE" sz="3200" b="1" dirty="0">
                <a:solidFill>
                  <a:schemeClr val="bg1"/>
                </a:solidFill>
              </a:rPr>
              <a:t>Recycling: 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Seit 1950 nur 9% des Plastikmülls </a:t>
            </a:r>
            <a:r>
              <a:rPr lang="de-DE" sz="3200" b="1" dirty="0" err="1">
                <a:solidFill>
                  <a:schemeClr val="bg1"/>
                </a:solidFill>
              </a:rPr>
              <a:t>recycled</a:t>
            </a:r>
            <a:endParaRPr lang="de-DE" sz="3200" b="1" dirty="0">
              <a:solidFill>
                <a:schemeClr val="bg1"/>
              </a:solidFill>
            </a:endParaRP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Heute werden in D nur 15,6% materiell </a:t>
            </a:r>
            <a:r>
              <a:rPr lang="de-DE" sz="3200" b="1" dirty="0" err="1">
                <a:solidFill>
                  <a:schemeClr val="bg1"/>
                </a:solidFill>
              </a:rPr>
              <a:t>recycled</a:t>
            </a:r>
            <a:endParaRPr lang="de-DE" sz="3200" b="1" dirty="0">
              <a:solidFill>
                <a:schemeClr val="bg1"/>
              </a:solidFill>
            </a:endParaRPr>
          </a:p>
          <a:p>
            <a:pPr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</a:pPr>
            <a:r>
              <a:rPr lang="de-DE" sz="3200" b="1" dirty="0">
                <a:solidFill>
                  <a:schemeClr val="bg1"/>
                </a:solidFill>
              </a:rPr>
              <a:t>Bio-Kunststoffe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Bio-basiert und bio-abbaubar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Herkunft der Rohstoffe (Zuckerrohr aus Monokulturen)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Bio-abbaubar = 12 Wochen bei 60°C zu 90 % abgebaut</a:t>
            </a:r>
          </a:p>
          <a:p>
            <a:pPr marL="571500" indent="-571500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de-DE" sz="3200" b="1" dirty="0">
                <a:solidFill>
                  <a:schemeClr val="bg1"/>
                </a:solidFill>
              </a:rPr>
              <a:t>Kein Kreislauf, viel Energie, Verlagerung des Problems </a:t>
            </a:r>
          </a:p>
        </p:txBody>
      </p:sp>
    </p:spTree>
    <p:extLst>
      <p:ext uri="{BB962C8B-B14F-4D97-AF65-F5344CB8AC3E}">
        <p14:creationId xmlns:p14="http://schemas.microsoft.com/office/powerpoint/2010/main" val="163443013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1067</Words>
  <Application>Microsoft Office PowerPoint</Application>
  <PresentationFormat>Breitbild</PresentationFormat>
  <Paragraphs>181</Paragraphs>
  <Slides>20</Slides>
  <Notes>20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20</vt:i4>
      </vt:variant>
    </vt:vector>
  </HeadingPairs>
  <TitlesOfParts>
    <vt:vector size="26" baseType="lpstr">
      <vt:lpstr>Arial</vt:lpstr>
      <vt:lpstr>Calibri</vt:lpstr>
      <vt:lpstr>Calibri Light</vt:lpstr>
      <vt:lpstr>Segoe Script</vt:lpstr>
      <vt:lpstr>Wingdings</vt:lpstr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Microsoft Office-Benutzer</dc:creator>
  <cp:lastModifiedBy>Frank Böhme</cp:lastModifiedBy>
  <cp:revision>83</cp:revision>
  <cp:lastPrinted>2022-06-29T07:41:25Z</cp:lastPrinted>
  <dcterms:created xsi:type="dcterms:W3CDTF">2020-09-09T07:12:44Z</dcterms:created>
  <dcterms:modified xsi:type="dcterms:W3CDTF">2022-07-16T08:56:12Z</dcterms:modified>
</cp:coreProperties>
</file>